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40">
          <p15:clr>
            <a:srgbClr val="A4A3A4"/>
          </p15:clr>
        </p15:guide>
        <p15:guide id="2" pos="144">
          <p15:clr>
            <a:srgbClr val="A4A3A4"/>
          </p15:clr>
        </p15:guide>
        <p15:guide id="3" orient="horz" pos="1620">
          <p15:clr>
            <a:srgbClr val="A4A3A4"/>
          </p15:clr>
        </p15:guide>
        <p15:guide id="4" orient="horz" pos="6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0" orient="horz"/>
        <p:guide pos="144"/>
        <p:guide pos="1620" orient="horz"/>
        <p:guide pos="6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87" name="Shape 3287"/>
        <p:cNvGrpSpPr/>
        <p:nvPr/>
      </p:nvGrpSpPr>
      <p:grpSpPr>
        <a:xfrm>
          <a:off x="0" y="0"/>
          <a:ext cx="0" cy="0"/>
          <a:chOff x="0" y="0"/>
          <a:chExt cx="0" cy="0"/>
        </a:xfrm>
      </p:grpSpPr>
      <p:sp>
        <p:nvSpPr>
          <p:cNvPr id="3288" name="Google Shape;3288;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9" name="Google Shape;3289;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2" name="Shape 3342"/>
        <p:cNvGrpSpPr/>
        <p:nvPr/>
      </p:nvGrpSpPr>
      <p:grpSpPr>
        <a:xfrm>
          <a:off x="0" y="0"/>
          <a:ext cx="0" cy="0"/>
          <a:chOff x="0" y="0"/>
          <a:chExt cx="0" cy="0"/>
        </a:xfrm>
      </p:grpSpPr>
      <p:sp>
        <p:nvSpPr>
          <p:cNvPr id="3343" name="Google Shape;3343;p1:notes"/>
          <p:cNvSpPr/>
          <p:nvPr>
            <p:ph idx="2" type="sldImg"/>
          </p:nvPr>
        </p:nvSpPr>
        <p:spPr>
          <a:xfrm>
            <a:off x="533400" y="763588"/>
            <a:ext cx="67041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4" name="Google Shape;334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1">
              <a:latin typeface="Calibri"/>
              <a:ea typeface="Calibri"/>
              <a:cs typeface="Calibri"/>
              <a:sym typeface="Calibri"/>
            </a:endParaRPr>
          </a:p>
        </p:txBody>
      </p:sp>
      <p:sp>
        <p:nvSpPr>
          <p:cNvPr id="3345" name="Google Shape;3345;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7" name="Shape 3437"/>
        <p:cNvGrpSpPr/>
        <p:nvPr/>
      </p:nvGrpSpPr>
      <p:grpSpPr>
        <a:xfrm>
          <a:off x="0" y="0"/>
          <a:ext cx="0" cy="0"/>
          <a:chOff x="0" y="0"/>
          <a:chExt cx="0" cy="0"/>
        </a:xfrm>
      </p:grpSpPr>
      <p:sp>
        <p:nvSpPr>
          <p:cNvPr id="3438" name="Google Shape;343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9" name="Google Shape;3439;p10: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440" name="Google Shape;3440;p10: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7" name="Shape 3457"/>
        <p:cNvGrpSpPr/>
        <p:nvPr/>
      </p:nvGrpSpPr>
      <p:grpSpPr>
        <a:xfrm>
          <a:off x="0" y="0"/>
          <a:ext cx="0" cy="0"/>
          <a:chOff x="0" y="0"/>
          <a:chExt cx="0" cy="0"/>
        </a:xfrm>
      </p:grpSpPr>
      <p:sp>
        <p:nvSpPr>
          <p:cNvPr id="3458" name="Google Shape;345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9" name="Google Shape;3459;p11: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460" name="Google Shape;3460;p11: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5" name="Shape 3465"/>
        <p:cNvGrpSpPr/>
        <p:nvPr/>
      </p:nvGrpSpPr>
      <p:grpSpPr>
        <a:xfrm>
          <a:off x="0" y="0"/>
          <a:ext cx="0" cy="0"/>
          <a:chOff x="0" y="0"/>
          <a:chExt cx="0" cy="0"/>
        </a:xfrm>
      </p:grpSpPr>
      <p:sp>
        <p:nvSpPr>
          <p:cNvPr id="3466" name="Google Shape;346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7" name="Google Shape;3467;p12: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468" name="Google Shape;3468;p12: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4" name="Shape 3474"/>
        <p:cNvGrpSpPr/>
        <p:nvPr/>
      </p:nvGrpSpPr>
      <p:grpSpPr>
        <a:xfrm>
          <a:off x="0" y="0"/>
          <a:ext cx="0" cy="0"/>
          <a:chOff x="0" y="0"/>
          <a:chExt cx="0" cy="0"/>
        </a:xfrm>
      </p:grpSpPr>
      <p:sp>
        <p:nvSpPr>
          <p:cNvPr id="3475" name="Google Shape;347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6" name="Google Shape;3476;p13: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477" name="Google Shape;3477;p13: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2" name="Shape 3482"/>
        <p:cNvGrpSpPr/>
        <p:nvPr/>
      </p:nvGrpSpPr>
      <p:grpSpPr>
        <a:xfrm>
          <a:off x="0" y="0"/>
          <a:ext cx="0" cy="0"/>
          <a:chOff x="0" y="0"/>
          <a:chExt cx="0" cy="0"/>
        </a:xfrm>
      </p:grpSpPr>
      <p:sp>
        <p:nvSpPr>
          <p:cNvPr id="3483" name="Google Shape;348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4" name="Google Shape;3484;p14: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485" name="Google Shape;3485;p14: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1" name="Shape 3491"/>
        <p:cNvGrpSpPr/>
        <p:nvPr/>
      </p:nvGrpSpPr>
      <p:grpSpPr>
        <a:xfrm>
          <a:off x="0" y="0"/>
          <a:ext cx="0" cy="0"/>
          <a:chOff x="0" y="0"/>
          <a:chExt cx="0" cy="0"/>
        </a:xfrm>
      </p:grpSpPr>
      <p:sp>
        <p:nvSpPr>
          <p:cNvPr id="3492" name="Google Shape;349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213163"/>
                </a:solidFill>
              </a:rPr>
              <a:t>Reference</a:t>
            </a:r>
            <a:endParaRPr sz="1100"/>
          </a:p>
          <a:p>
            <a:pPr indent="-103886" lvl="0" marL="173736" rtl="0" algn="l">
              <a:lnSpc>
                <a:spcPct val="100000"/>
              </a:lnSpc>
              <a:spcBef>
                <a:spcPts val="0"/>
              </a:spcBef>
              <a:spcAft>
                <a:spcPts val="0"/>
              </a:spcAft>
              <a:buSzPts val="1100"/>
              <a:buFont typeface="Arial"/>
              <a:buNone/>
            </a:pPr>
            <a:r>
              <a:t/>
            </a:r>
            <a:endParaRPr sz="1100"/>
          </a:p>
          <a:p>
            <a:pPr indent="-173736" lvl="0" marL="173736" rtl="0" algn="l">
              <a:lnSpc>
                <a:spcPct val="100000"/>
              </a:lnSpc>
              <a:spcBef>
                <a:spcPts val="0"/>
              </a:spcBef>
              <a:spcAft>
                <a:spcPts val="0"/>
              </a:spcAft>
              <a:buSzPts val="1100"/>
              <a:buFont typeface="Arial"/>
              <a:buChar char="•"/>
            </a:pPr>
            <a:r>
              <a:rPr lang="en-US" sz="1100"/>
              <a:t>These are the references for this session.</a:t>
            </a:r>
            <a:endParaRPr b="0" sz="1100" strike="noStrike">
              <a:latin typeface="Arial"/>
              <a:ea typeface="Arial"/>
              <a:cs typeface="Arial"/>
              <a:sym typeface="Arial"/>
            </a:endParaRPr>
          </a:p>
        </p:txBody>
      </p:sp>
      <p:sp>
        <p:nvSpPr>
          <p:cNvPr id="3493" name="Google Shape;349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8" name="Shape 3498"/>
        <p:cNvGrpSpPr/>
        <p:nvPr/>
      </p:nvGrpSpPr>
      <p:grpSpPr>
        <a:xfrm>
          <a:off x="0" y="0"/>
          <a:ext cx="0" cy="0"/>
          <a:chOff x="0" y="0"/>
          <a:chExt cx="0" cy="0"/>
        </a:xfrm>
      </p:grpSpPr>
      <p:sp>
        <p:nvSpPr>
          <p:cNvPr id="3499" name="Google Shape;349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0" name="Google Shape;3500;p16: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sz="2000" strike="noStrike">
              <a:latin typeface="Arial"/>
              <a:ea typeface="Arial"/>
              <a:cs typeface="Arial"/>
              <a:sym typeface="Arial"/>
            </a:endParaRPr>
          </a:p>
        </p:txBody>
      </p:sp>
      <p:sp>
        <p:nvSpPr>
          <p:cNvPr id="3501" name="Google Shape;3501;p16: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4" name="Shape 3364"/>
        <p:cNvGrpSpPr/>
        <p:nvPr/>
      </p:nvGrpSpPr>
      <p:grpSpPr>
        <a:xfrm>
          <a:off x="0" y="0"/>
          <a:ext cx="0" cy="0"/>
          <a:chOff x="0" y="0"/>
          <a:chExt cx="0" cy="0"/>
        </a:xfrm>
      </p:grpSpPr>
      <p:sp>
        <p:nvSpPr>
          <p:cNvPr id="3365" name="Google Shape;33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6" name="Google Shape;336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0" name="Shape 3370"/>
        <p:cNvGrpSpPr/>
        <p:nvPr/>
      </p:nvGrpSpPr>
      <p:grpSpPr>
        <a:xfrm>
          <a:off x="0" y="0"/>
          <a:ext cx="0" cy="0"/>
          <a:chOff x="0" y="0"/>
          <a:chExt cx="0" cy="0"/>
        </a:xfrm>
      </p:grpSpPr>
      <p:sp>
        <p:nvSpPr>
          <p:cNvPr id="3371" name="Google Shape;33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3372" name="Google Shape;337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8" name="Shape 3378"/>
        <p:cNvGrpSpPr/>
        <p:nvPr/>
      </p:nvGrpSpPr>
      <p:grpSpPr>
        <a:xfrm>
          <a:off x="0" y="0"/>
          <a:ext cx="0" cy="0"/>
          <a:chOff x="0" y="0"/>
          <a:chExt cx="0" cy="0"/>
        </a:xfrm>
      </p:grpSpPr>
      <p:sp>
        <p:nvSpPr>
          <p:cNvPr id="3379" name="Google Shape;33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380" name="Google Shape;338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9" name="Shape 3389"/>
        <p:cNvGrpSpPr/>
        <p:nvPr/>
      </p:nvGrpSpPr>
      <p:grpSpPr>
        <a:xfrm>
          <a:off x="0" y="0"/>
          <a:ext cx="0" cy="0"/>
          <a:chOff x="0" y="0"/>
          <a:chExt cx="0" cy="0"/>
        </a:xfrm>
      </p:grpSpPr>
      <p:sp>
        <p:nvSpPr>
          <p:cNvPr id="3390" name="Google Shape;339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391" name="Google Shape;339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0" name="Shape 3400"/>
        <p:cNvGrpSpPr/>
        <p:nvPr/>
      </p:nvGrpSpPr>
      <p:grpSpPr>
        <a:xfrm>
          <a:off x="0" y="0"/>
          <a:ext cx="0" cy="0"/>
          <a:chOff x="0" y="0"/>
          <a:chExt cx="0" cy="0"/>
        </a:xfrm>
      </p:grpSpPr>
      <p:sp>
        <p:nvSpPr>
          <p:cNvPr id="3401" name="Google Shape;340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402" name="Google Shape;340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9" name="Shape 3409"/>
        <p:cNvGrpSpPr/>
        <p:nvPr/>
      </p:nvGrpSpPr>
      <p:grpSpPr>
        <a:xfrm>
          <a:off x="0" y="0"/>
          <a:ext cx="0" cy="0"/>
          <a:chOff x="0" y="0"/>
          <a:chExt cx="0" cy="0"/>
        </a:xfrm>
      </p:grpSpPr>
      <p:sp>
        <p:nvSpPr>
          <p:cNvPr id="3410" name="Google Shape;341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411" name="Google Shape;341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7" name="Shape 3417"/>
        <p:cNvGrpSpPr/>
        <p:nvPr/>
      </p:nvGrpSpPr>
      <p:grpSpPr>
        <a:xfrm>
          <a:off x="0" y="0"/>
          <a:ext cx="0" cy="0"/>
          <a:chOff x="0" y="0"/>
          <a:chExt cx="0" cy="0"/>
        </a:xfrm>
      </p:grpSpPr>
      <p:sp>
        <p:nvSpPr>
          <p:cNvPr id="3418" name="Google Shape;341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9" name="Google Shape;3419;p8: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420" name="Google Shape;3420;p8: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9" name="Shape 3429"/>
        <p:cNvGrpSpPr/>
        <p:nvPr/>
      </p:nvGrpSpPr>
      <p:grpSpPr>
        <a:xfrm>
          <a:off x="0" y="0"/>
          <a:ext cx="0" cy="0"/>
          <a:chOff x="0" y="0"/>
          <a:chExt cx="0" cy="0"/>
        </a:xfrm>
      </p:grpSpPr>
      <p:sp>
        <p:nvSpPr>
          <p:cNvPr id="3430" name="Google Shape;343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1" name="Google Shape;3431;p9: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432" name="Google Shape;3432;p9: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96" name="Shape 3296"/>
        <p:cNvGrpSpPr/>
        <p:nvPr/>
      </p:nvGrpSpPr>
      <p:grpSpPr>
        <a:xfrm>
          <a:off x="0" y="0"/>
          <a:ext cx="0" cy="0"/>
          <a:chOff x="0" y="0"/>
          <a:chExt cx="0" cy="0"/>
        </a:xfrm>
      </p:grpSpPr>
      <p:sp>
        <p:nvSpPr>
          <p:cNvPr id="3297" name="Google Shape;3297;p2"/>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298" name="Google Shape;3298;p2"/>
          <p:cNvSpPr txBox="1"/>
          <p:nvPr>
            <p:ph idx="1" type="subTitle"/>
          </p:nvPr>
        </p:nvSpPr>
        <p:spPr>
          <a:xfrm>
            <a:off x="1143000" y="2701925"/>
            <a:ext cx="6858000" cy="1241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3299" name="Google Shape;3299;p2"/>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300" name="Google Shape;3300;p2"/>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301" name="Google Shape;3301;p2"/>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34" name="Shape 3334"/>
        <p:cNvGrpSpPr/>
        <p:nvPr/>
      </p:nvGrpSpPr>
      <p:grpSpPr>
        <a:xfrm>
          <a:off x="0" y="0"/>
          <a:ext cx="0" cy="0"/>
          <a:chOff x="0" y="0"/>
          <a:chExt cx="0" cy="0"/>
        </a:xfrm>
      </p:grpSpPr>
      <p:sp>
        <p:nvSpPr>
          <p:cNvPr id="3335" name="Google Shape;3335;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3336" name="Google Shape;333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37" name="Shape 3337"/>
        <p:cNvGrpSpPr/>
        <p:nvPr/>
      </p:nvGrpSpPr>
      <p:grpSpPr>
        <a:xfrm>
          <a:off x="0" y="0"/>
          <a:ext cx="0" cy="0"/>
          <a:chOff x="0" y="0"/>
          <a:chExt cx="0" cy="0"/>
        </a:xfrm>
      </p:grpSpPr>
      <p:sp>
        <p:nvSpPr>
          <p:cNvPr id="3338" name="Google Shape;333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3339" name="Shape 3339"/>
        <p:cNvGrpSpPr/>
        <p:nvPr/>
      </p:nvGrpSpPr>
      <p:grpSpPr>
        <a:xfrm>
          <a:off x="0" y="0"/>
          <a:ext cx="0" cy="0"/>
          <a:chOff x="0" y="0"/>
          <a:chExt cx="0" cy="0"/>
        </a:xfrm>
      </p:grpSpPr>
      <p:sp>
        <p:nvSpPr>
          <p:cNvPr id="3340" name="Google Shape;3340;p13"/>
          <p:cNvSpPr txBox="1"/>
          <p:nvPr>
            <p:ph type="title"/>
          </p:nvPr>
        </p:nvSpPr>
        <p:spPr>
          <a:xfrm>
            <a:off x="628560" y="273780"/>
            <a:ext cx="7886400" cy="993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341" name="Google Shape;3341;p13"/>
          <p:cNvSpPr txBox="1"/>
          <p:nvPr>
            <p:ph idx="1" type="subTitle"/>
          </p:nvPr>
        </p:nvSpPr>
        <p:spPr>
          <a:xfrm>
            <a:off x="457110" y="1203390"/>
            <a:ext cx="8229300" cy="298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02" name="Shape 3302"/>
        <p:cNvGrpSpPr/>
        <p:nvPr/>
      </p:nvGrpSpPr>
      <p:grpSpPr>
        <a:xfrm>
          <a:off x="0" y="0"/>
          <a:ext cx="0" cy="0"/>
          <a:chOff x="0" y="0"/>
          <a:chExt cx="0" cy="0"/>
        </a:xfrm>
      </p:grpSpPr>
      <p:sp>
        <p:nvSpPr>
          <p:cNvPr id="3303" name="Google Shape;3303;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04" name="Shape 3304"/>
        <p:cNvGrpSpPr/>
        <p:nvPr/>
      </p:nvGrpSpPr>
      <p:grpSpPr>
        <a:xfrm>
          <a:off x="0" y="0"/>
          <a:ext cx="0" cy="0"/>
          <a:chOff x="0" y="0"/>
          <a:chExt cx="0" cy="0"/>
        </a:xfrm>
      </p:grpSpPr>
      <p:sp>
        <p:nvSpPr>
          <p:cNvPr id="3305" name="Google Shape;3305;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306" name="Google Shape;3306;p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307" name="Google Shape;3307;p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308" name="Google Shape;330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09" name="Shape 3309"/>
        <p:cNvGrpSpPr/>
        <p:nvPr/>
      </p:nvGrpSpPr>
      <p:grpSpPr>
        <a:xfrm>
          <a:off x="0" y="0"/>
          <a:ext cx="0" cy="0"/>
          <a:chOff x="0" y="0"/>
          <a:chExt cx="0" cy="0"/>
        </a:xfrm>
      </p:grpSpPr>
      <p:sp>
        <p:nvSpPr>
          <p:cNvPr id="3310" name="Google Shape;3310;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311" name="Google Shape;331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12" name="Shape 3312"/>
        <p:cNvGrpSpPr/>
        <p:nvPr/>
      </p:nvGrpSpPr>
      <p:grpSpPr>
        <a:xfrm>
          <a:off x="0" y="0"/>
          <a:ext cx="0" cy="0"/>
          <a:chOff x="0" y="0"/>
          <a:chExt cx="0" cy="0"/>
        </a:xfrm>
      </p:grpSpPr>
      <p:sp>
        <p:nvSpPr>
          <p:cNvPr id="3313" name="Google Shape;3313;p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3314" name="Google Shape;3314;p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315" name="Google Shape;331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 2">
    <p:spTree>
      <p:nvGrpSpPr>
        <p:cNvPr id="3316" name="Shape 3316"/>
        <p:cNvGrpSpPr/>
        <p:nvPr/>
      </p:nvGrpSpPr>
      <p:grpSpPr>
        <a:xfrm>
          <a:off x="0" y="0"/>
          <a:ext cx="0" cy="0"/>
          <a:chOff x="0" y="0"/>
          <a:chExt cx="0" cy="0"/>
        </a:xfrm>
      </p:grpSpPr>
      <p:sp>
        <p:nvSpPr>
          <p:cNvPr id="3317" name="Google Shape;3317;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318" name="Google Shape;3318;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319" name="Google Shape;3319;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320" name="Google Shape;332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321" name="Shape 3321"/>
        <p:cNvGrpSpPr/>
        <p:nvPr/>
      </p:nvGrpSpPr>
      <p:grpSpPr>
        <a:xfrm>
          <a:off x="0" y="0"/>
          <a:ext cx="0" cy="0"/>
          <a:chOff x="0" y="0"/>
          <a:chExt cx="0" cy="0"/>
        </a:xfrm>
      </p:grpSpPr>
      <p:sp>
        <p:nvSpPr>
          <p:cNvPr id="3322" name="Google Shape;3322;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3323" name="Google Shape;3323;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324" name="Google Shape;332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25" name="Shape 3325"/>
        <p:cNvGrpSpPr/>
        <p:nvPr/>
      </p:nvGrpSpPr>
      <p:grpSpPr>
        <a:xfrm>
          <a:off x="0" y="0"/>
          <a:ext cx="0" cy="0"/>
          <a:chOff x="0" y="0"/>
          <a:chExt cx="0" cy="0"/>
        </a:xfrm>
      </p:grpSpPr>
      <p:sp>
        <p:nvSpPr>
          <p:cNvPr id="3326" name="Google Shape;3326;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3327" name="Google Shape;332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28" name="Shape 3328"/>
        <p:cNvGrpSpPr/>
        <p:nvPr/>
      </p:nvGrpSpPr>
      <p:grpSpPr>
        <a:xfrm>
          <a:off x="0" y="0"/>
          <a:ext cx="0" cy="0"/>
          <a:chOff x="0" y="0"/>
          <a:chExt cx="0" cy="0"/>
        </a:xfrm>
      </p:grpSpPr>
      <p:sp>
        <p:nvSpPr>
          <p:cNvPr id="3329" name="Google Shape;3329;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0" name="Google Shape;3330;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3331" name="Google Shape;3331;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3332" name="Google Shape;3332;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333" name="Google Shape;333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0" name="Shape 3290"/>
        <p:cNvGrpSpPr/>
        <p:nvPr/>
      </p:nvGrpSpPr>
      <p:grpSpPr>
        <a:xfrm>
          <a:off x="0" y="0"/>
          <a:ext cx="0" cy="0"/>
          <a:chOff x="0" y="0"/>
          <a:chExt cx="0" cy="0"/>
        </a:xfrm>
      </p:grpSpPr>
      <p:sp>
        <p:nvSpPr>
          <p:cNvPr id="3291" name="Google Shape;3291;p1"/>
          <p:cNvSpPr/>
          <p:nvPr/>
        </p:nvSpPr>
        <p:spPr>
          <a:xfrm>
            <a:off x="0" y="-2072"/>
            <a:ext cx="7090200" cy="467400"/>
          </a:xfrm>
          <a:prstGeom prst="rect">
            <a:avLst/>
          </a:prstGeom>
          <a:solidFill>
            <a:srgbClr val="223366"/>
          </a:solidFill>
          <a:ln cap="flat" cmpd="sng" w="25400">
            <a:solidFill>
              <a:srgbClr val="223366"/>
            </a:solidFill>
            <a:prstDash val="solid"/>
            <a:round/>
            <a:headEnd len="sm" w="sm" type="none"/>
            <a:tailEnd len="sm" w="sm" type="none"/>
          </a:ln>
          <a:effectLst>
            <a:outerShdw blurRad="50800" rotWithShape="0" algn="ctr" dir="5400000" dist="38100">
              <a:schemeClr val="dk1">
                <a:alpha val="2471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92" name="Google Shape;3292;p1"/>
          <p:cNvSpPr/>
          <p:nvPr/>
        </p:nvSpPr>
        <p:spPr>
          <a:xfrm>
            <a:off x="0" y="4935061"/>
            <a:ext cx="9144000" cy="208500"/>
          </a:xfrm>
          <a:prstGeom prst="rect">
            <a:avLst/>
          </a:prstGeom>
          <a:solidFill>
            <a:srgbClr val="85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93" name="Google Shape;3293;p1"/>
          <p:cNvSpPr txBox="1"/>
          <p:nvPr/>
        </p:nvSpPr>
        <p:spPr>
          <a:xfrm>
            <a:off x="132080" y="65687"/>
            <a:ext cx="388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lt1"/>
                </a:solidFill>
                <a:latin typeface="Arial"/>
                <a:ea typeface="Arial"/>
                <a:cs typeface="Arial"/>
                <a:sym typeface="Arial"/>
              </a:rPr>
              <a:t>Face Emotion and Age Detection</a:t>
            </a:r>
            <a:endParaRPr/>
          </a:p>
        </p:txBody>
      </p:sp>
      <p:sp>
        <p:nvSpPr>
          <p:cNvPr id="3294" name="Google Shape;3294;p1"/>
          <p:cNvSpPr/>
          <p:nvPr/>
        </p:nvSpPr>
        <p:spPr>
          <a:xfrm>
            <a:off x="9027886" y="0"/>
            <a:ext cx="116100" cy="467400"/>
          </a:xfrm>
          <a:prstGeom prst="rect">
            <a:avLst/>
          </a:prstGeom>
          <a:solidFill>
            <a:srgbClr val="00B0F0"/>
          </a:solidFill>
          <a:ln>
            <a:noFill/>
          </a:ln>
          <a:effectLst>
            <a:outerShdw blurRad="50800" rotWithShape="0" algn="ctr" dir="5400000" dist="38100">
              <a:schemeClr val="dk1">
                <a:alpha val="2471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295" name="Google Shape;3295;p1"/>
          <p:cNvPicPr preferRelativeResize="0"/>
          <p:nvPr/>
        </p:nvPicPr>
        <p:blipFill rotWithShape="1">
          <a:blip r:embed="rId1">
            <a:alphaModFix/>
          </a:blip>
          <a:srcRect b="0" l="0" r="0" t="0"/>
          <a:stretch/>
        </p:blipFill>
        <p:spPr>
          <a:xfrm>
            <a:off x="7435308" y="49810"/>
            <a:ext cx="1245494" cy="4050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6" name="Shape 3346"/>
        <p:cNvGrpSpPr/>
        <p:nvPr/>
      </p:nvGrpSpPr>
      <p:grpSpPr>
        <a:xfrm>
          <a:off x="0" y="0"/>
          <a:ext cx="0" cy="0"/>
          <a:chOff x="0" y="0"/>
          <a:chExt cx="0" cy="0"/>
        </a:xfrm>
      </p:grpSpPr>
      <p:grpSp>
        <p:nvGrpSpPr>
          <p:cNvPr id="3347" name="Google Shape;3347;p14"/>
          <p:cNvGrpSpPr/>
          <p:nvPr/>
        </p:nvGrpSpPr>
        <p:grpSpPr>
          <a:xfrm>
            <a:off x="-35560" y="-5989"/>
            <a:ext cx="9215100" cy="5231642"/>
            <a:chOff x="-13523" y="-66567"/>
            <a:chExt cx="9215100" cy="5231642"/>
          </a:xfrm>
        </p:grpSpPr>
        <p:pic>
          <p:nvPicPr>
            <p:cNvPr descr="A blue circle with icons and circles&#10;&#10;Description automatically generated with medium confidence" id="3348" name="Google Shape;3348;p14"/>
            <p:cNvPicPr preferRelativeResize="0"/>
            <p:nvPr/>
          </p:nvPicPr>
          <p:blipFill rotWithShape="1">
            <a:blip r:embed="rId3">
              <a:alphaModFix/>
            </a:blip>
            <a:srcRect b="15547" l="0" r="0" t="0"/>
            <a:stretch/>
          </p:blipFill>
          <p:spPr>
            <a:xfrm>
              <a:off x="-10160" y="-66567"/>
              <a:ext cx="9208395" cy="5179723"/>
            </a:xfrm>
            <a:prstGeom prst="rect">
              <a:avLst/>
            </a:prstGeom>
            <a:noFill/>
            <a:ln>
              <a:noFill/>
            </a:ln>
          </p:spPr>
        </p:pic>
        <p:sp>
          <p:nvSpPr>
            <p:cNvPr id="3349" name="Google Shape;3349;p14"/>
            <p:cNvSpPr/>
            <p:nvPr/>
          </p:nvSpPr>
          <p:spPr>
            <a:xfrm>
              <a:off x="-13523" y="-59125"/>
              <a:ext cx="9215100" cy="5224200"/>
            </a:xfrm>
            <a:prstGeom prst="rect">
              <a:avLst/>
            </a:prstGeom>
            <a:solidFill>
              <a:srgbClr val="002060">
                <a:alpha val="937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350" name="Google Shape;3350;p14"/>
          <p:cNvSpPr/>
          <p:nvPr/>
        </p:nvSpPr>
        <p:spPr>
          <a:xfrm>
            <a:off x="1122744" y="452966"/>
            <a:ext cx="6898500" cy="3407700"/>
          </a:xfrm>
          <a:prstGeom prst="roundRect">
            <a:avLst>
              <a:gd fmla="val 8142" name="adj"/>
            </a:avLst>
          </a:prstGeom>
          <a:solidFill>
            <a:srgbClr val="E5EEFF"/>
          </a:solidFill>
          <a:ln cap="flat" cmpd="sng" w="25400">
            <a:solidFill>
              <a:srgbClr val="9BDB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351" name="Google Shape;3351;p14"/>
          <p:cNvGrpSpPr/>
          <p:nvPr/>
        </p:nvGrpSpPr>
        <p:grpSpPr>
          <a:xfrm>
            <a:off x="1548292" y="982176"/>
            <a:ext cx="6047411" cy="600907"/>
            <a:chOff x="1567263" y="1495382"/>
            <a:chExt cx="6047411" cy="600907"/>
          </a:xfrm>
        </p:grpSpPr>
        <p:pic>
          <p:nvPicPr>
            <p:cNvPr descr="A close up of a sign&#10;&#10;Description automatically generated" id="3352" name="Google Shape;3352;p14"/>
            <p:cNvPicPr preferRelativeResize="0"/>
            <p:nvPr/>
          </p:nvPicPr>
          <p:blipFill rotWithShape="1">
            <a:blip r:embed="rId4">
              <a:alphaModFix/>
            </a:blip>
            <a:srcRect b="0" l="0" r="0" t="0"/>
            <a:stretch/>
          </p:blipFill>
          <p:spPr>
            <a:xfrm>
              <a:off x="4755974" y="1620847"/>
              <a:ext cx="1163979" cy="389110"/>
            </a:xfrm>
            <a:prstGeom prst="rect">
              <a:avLst/>
            </a:prstGeom>
            <a:noFill/>
            <a:ln>
              <a:noFill/>
            </a:ln>
          </p:spPr>
        </p:pic>
        <p:pic>
          <p:nvPicPr>
            <p:cNvPr id="3353" name="Google Shape;3353;p14"/>
            <p:cNvPicPr preferRelativeResize="0"/>
            <p:nvPr/>
          </p:nvPicPr>
          <p:blipFill rotWithShape="1">
            <a:blip r:embed="rId5">
              <a:alphaModFix/>
            </a:blip>
            <a:srcRect b="0" l="0" r="0" t="20552"/>
            <a:stretch/>
          </p:blipFill>
          <p:spPr>
            <a:xfrm>
              <a:off x="3675859" y="1608154"/>
              <a:ext cx="787774" cy="414498"/>
            </a:xfrm>
            <a:prstGeom prst="rect">
              <a:avLst/>
            </a:prstGeom>
            <a:noFill/>
            <a:ln>
              <a:noFill/>
            </a:ln>
          </p:spPr>
        </p:pic>
        <p:cxnSp>
          <p:nvCxnSpPr>
            <p:cNvPr id="3354" name="Google Shape;3354;p14"/>
            <p:cNvCxnSpPr/>
            <p:nvPr/>
          </p:nvCxnSpPr>
          <p:spPr>
            <a:xfrm>
              <a:off x="4609804" y="1534389"/>
              <a:ext cx="0" cy="561900"/>
            </a:xfrm>
            <a:prstGeom prst="straightConnector1">
              <a:avLst/>
            </a:prstGeom>
            <a:noFill/>
            <a:ln cap="flat" cmpd="sng" w="9525">
              <a:solidFill>
                <a:srgbClr val="A5A5A5"/>
              </a:solidFill>
              <a:prstDash val="solid"/>
              <a:round/>
              <a:headEnd len="sm" w="sm" type="none"/>
              <a:tailEnd len="sm" w="sm" type="none"/>
            </a:ln>
          </p:spPr>
        </p:cxnSp>
        <p:cxnSp>
          <p:nvCxnSpPr>
            <p:cNvPr id="3355" name="Google Shape;3355;p14"/>
            <p:cNvCxnSpPr/>
            <p:nvPr/>
          </p:nvCxnSpPr>
          <p:spPr>
            <a:xfrm>
              <a:off x="6066122" y="1534389"/>
              <a:ext cx="0" cy="561900"/>
            </a:xfrm>
            <a:prstGeom prst="straightConnector1">
              <a:avLst/>
            </a:prstGeom>
            <a:noFill/>
            <a:ln cap="flat" cmpd="sng" w="9525">
              <a:solidFill>
                <a:srgbClr val="A5A5A5"/>
              </a:solidFill>
              <a:prstDash val="solid"/>
              <a:round/>
              <a:headEnd len="sm" w="sm" type="none"/>
              <a:tailEnd len="sm" w="sm" type="none"/>
            </a:ln>
          </p:spPr>
        </p:cxnSp>
        <p:pic>
          <p:nvPicPr>
            <p:cNvPr id="3356" name="Google Shape;3356;p14"/>
            <p:cNvPicPr preferRelativeResize="0"/>
            <p:nvPr/>
          </p:nvPicPr>
          <p:blipFill rotWithShape="1">
            <a:blip r:embed="rId6">
              <a:alphaModFix/>
            </a:blip>
            <a:srcRect b="0" l="0" r="0" t="0"/>
            <a:stretch/>
          </p:blipFill>
          <p:spPr>
            <a:xfrm>
              <a:off x="6212294" y="1633695"/>
              <a:ext cx="1402380" cy="363414"/>
            </a:xfrm>
            <a:prstGeom prst="rect">
              <a:avLst/>
            </a:prstGeom>
            <a:noFill/>
            <a:ln>
              <a:noFill/>
            </a:ln>
          </p:spPr>
        </p:pic>
        <p:cxnSp>
          <p:nvCxnSpPr>
            <p:cNvPr id="3357" name="Google Shape;3357;p14"/>
            <p:cNvCxnSpPr/>
            <p:nvPr/>
          </p:nvCxnSpPr>
          <p:spPr>
            <a:xfrm>
              <a:off x="3529689" y="1534389"/>
              <a:ext cx="0" cy="561900"/>
            </a:xfrm>
            <a:prstGeom prst="straightConnector1">
              <a:avLst/>
            </a:prstGeom>
            <a:noFill/>
            <a:ln cap="flat" cmpd="sng" w="9525">
              <a:solidFill>
                <a:srgbClr val="A5A5A5"/>
              </a:solidFill>
              <a:prstDash val="solid"/>
              <a:round/>
              <a:headEnd len="sm" w="sm" type="none"/>
              <a:tailEnd len="sm" w="sm" type="none"/>
            </a:ln>
          </p:spPr>
        </p:cxnSp>
        <p:pic>
          <p:nvPicPr>
            <p:cNvPr descr="A blue and black text&#10;&#10;Description automatically generated" id="3358" name="Google Shape;3358;p14"/>
            <p:cNvPicPr preferRelativeResize="0"/>
            <p:nvPr/>
          </p:nvPicPr>
          <p:blipFill rotWithShape="1">
            <a:blip r:embed="rId7">
              <a:alphaModFix/>
            </a:blip>
            <a:srcRect b="0" l="0" r="0" t="0"/>
            <a:stretch/>
          </p:blipFill>
          <p:spPr>
            <a:xfrm>
              <a:off x="1567263" y="1495382"/>
              <a:ext cx="1816255" cy="454064"/>
            </a:xfrm>
            <a:prstGeom prst="rect">
              <a:avLst/>
            </a:prstGeom>
            <a:noFill/>
            <a:ln>
              <a:noFill/>
            </a:ln>
          </p:spPr>
        </p:pic>
      </p:grpSp>
      <p:sp>
        <p:nvSpPr>
          <p:cNvPr id="3359" name="Google Shape;3359;p14"/>
          <p:cNvSpPr txBox="1"/>
          <p:nvPr/>
        </p:nvSpPr>
        <p:spPr>
          <a:xfrm>
            <a:off x="1199820" y="3962705"/>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2F2F2"/>
                </a:solidFill>
                <a:latin typeface="Arial"/>
                <a:ea typeface="Arial"/>
                <a:cs typeface="Arial"/>
                <a:sym typeface="Arial"/>
              </a:rPr>
              <a:t>Student Details </a:t>
            </a:r>
            <a:endParaRPr b="0" i="0" sz="1200" u="none" cap="none" strike="noStrike">
              <a:solidFill>
                <a:srgbClr val="F2F2F2"/>
              </a:solidFill>
              <a:latin typeface="Arial"/>
              <a:ea typeface="Arial"/>
              <a:cs typeface="Arial"/>
              <a:sym typeface="Arial"/>
            </a:endParaRPr>
          </a:p>
        </p:txBody>
      </p:sp>
      <p:sp>
        <p:nvSpPr>
          <p:cNvPr id="3360" name="Google Shape;3360;p14"/>
          <p:cNvSpPr/>
          <p:nvPr/>
        </p:nvSpPr>
        <p:spPr>
          <a:xfrm>
            <a:off x="1642823" y="2778126"/>
            <a:ext cx="5858400" cy="9345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
        <p:nvSpPr>
          <p:cNvPr id="3361" name="Google Shape;3361;p14"/>
          <p:cNvSpPr txBox="1"/>
          <p:nvPr/>
        </p:nvSpPr>
        <p:spPr>
          <a:xfrm>
            <a:off x="1281241" y="4231479"/>
            <a:ext cx="2102400" cy="82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Name: SRIRAM B</a:t>
            </a:r>
            <a:endParaRPr/>
          </a:p>
          <a:p>
            <a:pPr indent="0" lvl="0" marL="0" marR="0" rtl="0" algn="l">
              <a:lnSpc>
                <a:spcPct val="100000"/>
              </a:lnSpc>
              <a:spcBef>
                <a:spcPts val="200"/>
              </a:spcBef>
              <a:spcAft>
                <a:spcPts val="0"/>
              </a:spcAft>
              <a:buNone/>
            </a:pPr>
            <a:r>
              <a:rPr b="0" i="0" lang="en-US" sz="1100" u="none" cap="none" strike="noStrike">
                <a:solidFill>
                  <a:schemeClr val="lt1"/>
                </a:solidFill>
                <a:latin typeface="Arial"/>
                <a:ea typeface="Arial"/>
                <a:cs typeface="Arial"/>
                <a:sym typeface="Arial"/>
              </a:rPr>
              <a:t>NM Id:au511321105003</a:t>
            </a:r>
            <a:endParaRPr/>
          </a:p>
          <a:p>
            <a:pPr indent="0" lvl="0" marL="0" marR="0" rtl="0" algn="l">
              <a:lnSpc>
                <a:spcPct val="100000"/>
              </a:lnSpc>
              <a:spcBef>
                <a:spcPts val="200"/>
              </a:spcBef>
              <a:spcAft>
                <a:spcPts val="0"/>
              </a:spcAft>
              <a:buNone/>
            </a:pPr>
            <a:r>
              <a:rPr b="0" i="0" lang="en-US" sz="1100" u="none" cap="none" strike="noStrike">
                <a:solidFill>
                  <a:schemeClr val="lt1"/>
                </a:solidFill>
                <a:latin typeface="Arial"/>
                <a:ea typeface="Arial"/>
                <a:cs typeface="Arial"/>
                <a:sym typeface="Arial"/>
              </a:rPr>
              <a:t>College Name:KINGSTON ENGINEERING COLLEGE</a:t>
            </a:r>
            <a:endParaRPr b="0" i="0" sz="1100" u="none" cap="none" strike="noStrike">
              <a:solidFill>
                <a:schemeClr val="lt1"/>
              </a:solidFill>
              <a:latin typeface="Arial"/>
              <a:ea typeface="Arial"/>
              <a:cs typeface="Arial"/>
              <a:sym typeface="Arial"/>
            </a:endParaRPr>
          </a:p>
        </p:txBody>
      </p:sp>
      <p:cxnSp>
        <p:nvCxnSpPr>
          <p:cNvPr id="3362" name="Google Shape;3362;p14"/>
          <p:cNvCxnSpPr/>
          <p:nvPr/>
        </p:nvCxnSpPr>
        <p:spPr>
          <a:xfrm flipH="1" rot="10800000">
            <a:off x="1122744" y="4194862"/>
            <a:ext cx="4530000" cy="14700"/>
          </a:xfrm>
          <a:prstGeom prst="straightConnector1">
            <a:avLst/>
          </a:prstGeom>
          <a:noFill/>
          <a:ln cap="flat" cmpd="sng" w="9525">
            <a:solidFill>
              <a:srgbClr val="E5EEFF"/>
            </a:solidFill>
            <a:prstDash val="lgDashDot"/>
            <a:round/>
            <a:headEnd len="sm" w="sm" type="none"/>
            <a:tailEnd len="sm" w="sm" type="none"/>
          </a:ln>
        </p:spPr>
      </p:cxnSp>
      <p:pic>
        <p:nvPicPr>
          <p:cNvPr id="3363" name="Google Shape;3363;p14"/>
          <p:cNvPicPr preferRelativeResize="0"/>
          <p:nvPr/>
        </p:nvPicPr>
        <p:blipFill rotWithShape="1">
          <a:blip r:embed="rId8">
            <a:alphaModFix/>
          </a:blip>
          <a:srcRect b="0" l="0" r="0" t="0"/>
          <a:stretch/>
        </p:blipFill>
        <p:spPr>
          <a:xfrm>
            <a:off x="3937210" y="1670103"/>
            <a:ext cx="1443387" cy="10490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1" name="Shape 3441"/>
        <p:cNvGrpSpPr/>
        <p:nvPr/>
      </p:nvGrpSpPr>
      <p:grpSpPr>
        <a:xfrm>
          <a:off x="0" y="0"/>
          <a:ext cx="0" cy="0"/>
          <a:chOff x="0" y="0"/>
          <a:chExt cx="0" cy="0"/>
        </a:xfrm>
      </p:grpSpPr>
      <p:sp>
        <p:nvSpPr>
          <p:cNvPr id="3442" name="Google Shape;3442;p23"/>
          <p:cNvSpPr/>
          <p:nvPr/>
        </p:nvSpPr>
        <p:spPr>
          <a:xfrm>
            <a:off x="6655429" y="3082389"/>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43" name="Google Shape;3443;p23"/>
          <p:cNvSpPr/>
          <p:nvPr/>
        </p:nvSpPr>
        <p:spPr>
          <a:xfrm>
            <a:off x="2215039" y="3087359"/>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44" name="Google Shape;3444;p23"/>
          <p:cNvSpPr/>
          <p:nvPr/>
        </p:nvSpPr>
        <p:spPr>
          <a:xfrm>
            <a:off x="6655429" y="2544968"/>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45" name="Google Shape;3445;p23"/>
          <p:cNvSpPr/>
          <p:nvPr/>
        </p:nvSpPr>
        <p:spPr>
          <a:xfrm>
            <a:off x="2206633" y="2543697"/>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46" name="Google Shape;3446;p23"/>
          <p:cNvSpPr/>
          <p:nvPr/>
        </p:nvSpPr>
        <p:spPr>
          <a:xfrm>
            <a:off x="6642091" y="2008145"/>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47" name="Google Shape;3447;p23"/>
          <p:cNvSpPr/>
          <p:nvPr/>
        </p:nvSpPr>
        <p:spPr>
          <a:xfrm>
            <a:off x="2206633" y="2012514"/>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48" name="Google Shape;3448;p23"/>
          <p:cNvSpPr/>
          <p:nvPr/>
        </p:nvSpPr>
        <p:spPr>
          <a:xfrm>
            <a:off x="6642091" y="147696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49" name="Google Shape;3449;p23"/>
          <p:cNvSpPr/>
          <p:nvPr/>
        </p:nvSpPr>
        <p:spPr>
          <a:xfrm>
            <a:off x="2206633" y="147696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50" name="Google Shape;3450;p23"/>
          <p:cNvSpPr txBox="1"/>
          <p:nvPr/>
        </p:nvSpPr>
        <p:spPr>
          <a:xfrm>
            <a:off x="123208" y="571500"/>
            <a:ext cx="4448700" cy="43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Model Development &amp; Algorithm</a:t>
            </a:r>
            <a:endParaRPr/>
          </a:p>
        </p:txBody>
      </p:sp>
      <p:sp>
        <p:nvSpPr>
          <p:cNvPr id="3451" name="Google Shape;3451;p23"/>
          <p:cNvSpPr txBox="1"/>
          <p:nvPr/>
        </p:nvSpPr>
        <p:spPr>
          <a:xfrm>
            <a:off x="132397" y="1061211"/>
            <a:ext cx="4386300" cy="50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None/>
            </a:pPr>
            <a:r>
              <a:rPr b="1" i="0" lang="en-US" sz="1400" u="none" cap="none" strike="noStrike">
                <a:solidFill>
                  <a:srgbClr val="000000"/>
                </a:solidFill>
                <a:latin typeface="Arial"/>
                <a:ea typeface="Arial"/>
                <a:cs typeface="Arial"/>
                <a:sym typeface="Arial"/>
              </a:rPr>
              <a:t>Dataset Description:</a:t>
            </a:r>
            <a:endParaRPr/>
          </a:p>
        </p:txBody>
      </p:sp>
      <p:sp>
        <p:nvSpPr>
          <p:cNvPr id="3452" name="Google Shape;3452;p23"/>
          <p:cNvSpPr/>
          <p:nvPr/>
        </p:nvSpPr>
        <p:spPr>
          <a:xfrm>
            <a:off x="2257422" y="1510542"/>
            <a:ext cx="4629300" cy="430500"/>
          </a:xfrm>
          <a:prstGeom prst="roundRect">
            <a:avLst>
              <a:gd fmla="val 16667" name="adj"/>
            </a:avLst>
          </a:prstGeom>
          <a:solidFill>
            <a:srgbClr val="FFD9A7"/>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IBM Plex Sans"/>
                <a:ea typeface="IBM Plex Sans"/>
                <a:cs typeface="IBM Plex Sans"/>
                <a:sym typeface="IBM Plex Sans"/>
              </a:rPr>
              <a:t>The dataset contains digital face images.</a:t>
            </a:r>
            <a:endParaRPr/>
          </a:p>
        </p:txBody>
      </p:sp>
      <p:sp>
        <p:nvSpPr>
          <p:cNvPr id="3453" name="Google Shape;3453;p23"/>
          <p:cNvSpPr/>
          <p:nvPr/>
        </p:nvSpPr>
        <p:spPr>
          <a:xfrm>
            <a:off x="2257422" y="2046094"/>
            <a:ext cx="4629300" cy="430500"/>
          </a:xfrm>
          <a:prstGeom prst="roundRect">
            <a:avLst>
              <a:gd fmla="val 16667" name="adj"/>
            </a:avLst>
          </a:prstGeom>
          <a:solidFill>
            <a:srgbClr val="FFC981"/>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IBM Plex Sans"/>
                <a:ea typeface="IBM Plex Sans"/>
                <a:cs typeface="IBM Plex Sans"/>
                <a:sym typeface="IBM Plex Sans"/>
              </a:rPr>
              <a:t>Size of dataset is 557*2</a:t>
            </a:r>
            <a:endParaRPr b="0" i="0" sz="1400" u="none" cap="none" strike="noStrike">
              <a:solidFill>
                <a:schemeClr val="dk1"/>
              </a:solidFill>
              <a:latin typeface="IBM Plex Sans"/>
              <a:ea typeface="IBM Plex Sans"/>
              <a:cs typeface="IBM Plex Sans"/>
              <a:sym typeface="IBM Plex Sans"/>
            </a:endParaRPr>
          </a:p>
        </p:txBody>
      </p:sp>
      <p:sp>
        <p:nvSpPr>
          <p:cNvPr id="3454" name="Google Shape;3454;p23"/>
          <p:cNvSpPr/>
          <p:nvPr/>
        </p:nvSpPr>
        <p:spPr>
          <a:xfrm>
            <a:off x="2257422" y="2581647"/>
            <a:ext cx="4629300" cy="430500"/>
          </a:xfrm>
          <a:prstGeom prst="roundRect">
            <a:avLst>
              <a:gd fmla="val 16667" name="adj"/>
            </a:avLst>
          </a:prstGeom>
          <a:solidFill>
            <a:srgbClr val="FFC679"/>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IBM Plex Sans"/>
                <a:ea typeface="IBM Plex Sans"/>
                <a:cs typeface="IBM Plex Sans"/>
                <a:sym typeface="IBM Plex Sans"/>
              </a:rPr>
              <a:t>Categorized into two classes</a:t>
            </a:r>
            <a:endParaRPr/>
          </a:p>
        </p:txBody>
      </p:sp>
      <p:sp>
        <p:nvSpPr>
          <p:cNvPr id="3455" name="Google Shape;3455;p23"/>
          <p:cNvSpPr/>
          <p:nvPr/>
        </p:nvSpPr>
        <p:spPr>
          <a:xfrm>
            <a:off x="2257422" y="3117199"/>
            <a:ext cx="4629300" cy="430500"/>
          </a:xfrm>
          <a:prstGeom prst="roundRect">
            <a:avLst>
              <a:gd fmla="val 16667" name="adj"/>
            </a:avLst>
          </a:prstGeom>
          <a:solidFill>
            <a:srgbClr val="FFC475"/>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IBM Plex Sans"/>
                <a:ea typeface="IBM Plex Sans"/>
                <a:cs typeface="IBM Plex Sans"/>
                <a:sym typeface="IBM Plex Sans"/>
              </a:rPr>
              <a:t>Ham spam :messages</a:t>
            </a:r>
            <a:endParaRPr b="0" i="0" sz="1400" u="none" cap="none" strike="noStrike">
              <a:solidFill>
                <a:schemeClr val="dk1"/>
              </a:solidFill>
              <a:latin typeface="IBM Plex Sans"/>
              <a:ea typeface="IBM Plex Sans"/>
              <a:cs typeface="IBM Plex Sans"/>
              <a:sym typeface="IBM Plex Sans"/>
            </a:endParaRPr>
          </a:p>
        </p:txBody>
      </p:sp>
      <p:sp>
        <p:nvSpPr>
          <p:cNvPr id="3456" name="Google Shape;3456;p23"/>
          <p:cNvSpPr/>
          <p:nvPr/>
        </p:nvSpPr>
        <p:spPr>
          <a:xfrm>
            <a:off x="0" y="0"/>
            <a:ext cx="9144000" cy="5715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1" name="Shape 3461"/>
        <p:cNvGrpSpPr/>
        <p:nvPr/>
      </p:nvGrpSpPr>
      <p:grpSpPr>
        <a:xfrm>
          <a:off x="0" y="0"/>
          <a:ext cx="0" cy="0"/>
          <a:chOff x="0" y="0"/>
          <a:chExt cx="0" cy="0"/>
        </a:xfrm>
      </p:grpSpPr>
      <p:sp>
        <p:nvSpPr>
          <p:cNvPr id="3462" name="Google Shape;3462;p24"/>
          <p:cNvSpPr txBox="1"/>
          <p:nvPr/>
        </p:nvSpPr>
        <p:spPr>
          <a:xfrm>
            <a:off x="123209"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Model Development &amp; Algorithm</a:t>
            </a:r>
            <a:endParaRPr/>
          </a:p>
        </p:txBody>
      </p:sp>
      <p:sp>
        <p:nvSpPr>
          <p:cNvPr id="3463" name="Google Shape;3463;p24"/>
          <p:cNvSpPr txBox="1"/>
          <p:nvPr/>
        </p:nvSpPr>
        <p:spPr>
          <a:xfrm>
            <a:off x="123208" y="1478492"/>
            <a:ext cx="7557900" cy="3570900"/>
          </a:xfrm>
          <a:prstGeom prst="rect">
            <a:avLst/>
          </a:prstGeom>
          <a:noFill/>
          <a:ln>
            <a:noFill/>
          </a:ln>
        </p:spPr>
        <p:txBody>
          <a:bodyPr anchorCtr="0" anchor="t" bIns="91425" lIns="91425" spcFirstLastPara="1" rIns="91425" wrap="square" tIns="91425">
            <a:spAutoFit/>
          </a:bodyPr>
          <a:lstStyle/>
          <a:p>
            <a:pPr indent="-88900" lvl="0" marL="0" marR="0" rtl="0" algn="l">
              <a:lnSpc>
                <a:spcPct val="100000"/>
              </a:lnSpc>
              <a:spcBef>
                <a:spcPts val="0"/>
              </a:spcBef>
              <a:spcAft>
                <a:spcPts val="0"/>
              </a:spcAft>
              <a:buSzPts val="1400"/>
              <a:buFont typeface="Arial"/>
              <a:buAutoNum type="arabicPeriod"/>
            </a:pPr>
            <a:r>
              <a:rPr b="1" i="0" lang="en-US" sz="1400" u="none" cap="none" strike="noStrike">
                <a:latin typeface="Arial"/>
                <a:ea typeface="Arial"/>
                <a:cs typeface="Arial"/>
                <a:sym typeface="Arial"/>
              </a:rPr>
              <a:t>Data Collection</a:t>
            </a:r>
            <a:r>
              <a:rPr b="0" i="0" lang="en-US" sz="1400" u="none" cap="none" strike="noStrike">
                <a:latin typeface="Arial"/>
                <a:ea typeface="Arial"/>
                <a:cs typeface="Arial"/>
                <a:sym typeface="Arial"/>
              </a:rPr>
              <a:t>:</a:t>
            </a:r>
            <a:endParaRPr/>
          </a:p>
          <a:p>
            <a:pPr indent="-285750" lvl="1" marL="742950" marR="0" rtl="0" algn="l">
              <a:lnSpc>
                <a:spcPct val="100000"/>
              </a:lnSpc>
              <a:spcBef>
                <a:spcPts val="0"/>
              </a:spcBef>
              <a:spcAft>
                <a:spcPts val="0"/>
              </a:spcAft>
              <a:buSzPts val="1400"/>
              <a:buFont typeface="Arial"/>
              <a:buAutoNum type="arabicPeriod"/>
            </a:pPr>
            <a:r>
              <a:rPr b="0" i="0" lang="en-US" sz="1400" u="none" cap="none" strike="noStrike">
                <a:latin typeface="Arial"/>
                <a:ea typeface="Arial"/>
                <a:cs typeface="Arial"/>
                <a:sym typeface="Arial"/>
              </a:rPr>
              <a:t>Gather a dataset of emails that are labeled as spam or non-spam (ham).</a:t>
            </a:r>
            <a:endParaRPr/>
          </a:p>
          <a:p>
            <a:pPr indent="-285750" lvl="1" marL="742950" marR="0" rtl="0" algn="l">
              <a:lnSpc>
                <a:spcPct val="100000"/>
              </a:lnSpc>
              <a:spcBef>
                <a:spcPts val="0"/>
              </a:spcBef>
              <a:spcAft>
                <a:spcPts val="0"/>
              </a:spcAft>
              <a:buSzPts val="1400"/>
              <a:buFont typeface="Arial"/>
              <a:buAutoNum type="arabicPeriod"/>
            </a:pPr>
            <a:r>
              <a:rPr b="0" i="0" lang="en-US" sz="1400" u="none" cap="none" strike="noStrike">
                <a:latin typeface="Arial"/>
                <a:ea typeface="Arial"/>
                <a:cs typeface="Arial"/>
                <a:sym typeface="Arial"/>
              </a:rPr>
              <a:t>Ensure that the dataset is diverse and representative of the types of emails the model will encounter in production.</a:t>
            </a:r>
            <a:endParaRPr/>
          </a:p>
          <a:p>
            <a:pPr indent="0" lvl="0" marL="0" marR="0" rtl="0" algn="l">
              <a:lnSpc>
                <a:spcPct val="100000"/>
              </a:lnSpc>
              <a:spcBef>
                <a:spcPts val="0"/>
              </a:spcBef>
              <a:spcAft>
                <a:spcPts val="0"/>
              </a:spcAft>
              <a:buNone/>
            </a:pPr>
            <a:r>
              <a:rPr b="1" i="0" lang="en-US" sz="1400" u="none" cap="none" strike="noStrike">
                <a:latin typeface="Arial"/>
                <a:ea typeface="Arial"/>
                <a:cs typeface="Arial"/>
                <a:sym typeface="Arial"/>
              </a:rPr>
              <a:t>Preprocessing</a:t>
            </a:r>
            <a:r>
              <a:rPr b="0" i="0" lang="en-US" sz="1400" u="none" cap="none" strike="noStrike">
                <a:latin typeface="Arial"/>
                <a:ea typeface="Arial"/>
                <a:cs typeface="Arial"/>
                <a:sym typeface="Arial"/>
              </a:rPr>
              <a:t>:</a:t>
            </a:r>
            <a:endParaRPr/>
          </a:p>
          <a:p>
            <a:pPr indent="-285750" lvl="1" marL="742950" marR="0" rtl="0" algn="l">
              <a:lnSpc>
                <a:spcPct val="100000"/>
              </a:lnSpc>
              <a:spcBef>
                <a:spcPts val="0"/>
              </a:spcBef>
              <a:spcAft>
                <a:spcPts val="0"/>
              </a:spcAft>
              <a:buSzPts val="1400"/>
              <a:buFont typeface="Arial"/>
              <a:buAutoNum type="arabicPeriod"/>
            </a:pPr>
            <a:r>
              <a:rPr b="0" i="0" lang="en-US" sz="1400" u="none" cap="none" strike="noStrike">
                <a:latin typeface="Arial"/>
                <a:ea typeface="Arial"/>
                <a:cs typeface="Arial"/>
                <a:sym typeface="Arial"/>
              </a:rPr>
              <a:t>Clean the text data by removing HTML tags, special characters, and other noise.</a:t>
            </a:r>
            <a:endParaRPr/>
          </a:p>
          <a:p>
            <a:pPr indent="-285750" lvl="1" marL="742950" marR="0" rtl="0" algn="l">
              <a:lnSpc>
                <a:spcPct val="100000"/>
              </a:lnSpc>
              <a:spcBef>
                <a:spcPts val="0"/>
              </a:spcBef>
              <a:spcAft>
                <a:spcPts val="0"/>
              </a:spcAft>
              <a:buSzPts val="1400"/>
              <a:buFont typeface="Arial"/>
              <a:buAutoNum type="arabicPeriod"/>
            </a:pPr>
            <a:r>
              <a:rPr b="0" i="0" lang="en-US" sz="1400" u="none" cap="none" strike="noStrike">
                <a:latin typeface="Arial"/>
                <a:ea typeface="Arial"/>
                <a:cs typeface="Arial"/>
                <a:sym typeface="Arial"/>
              </a:rPr>
              <a:t>Tokenize the text into individual words or tokens.</a:t>
            </a:r>
            <a:endParaRPr/>
          </a:p>
          <a:p>
            <a:pPr indent="-285750" lvl="1" marL="742950" marR="0" rtl="0" algn="l">
              <a:lnSpc>
                <a:spcPct val="100000"/>
              </a:lnSpc>
              <a:spcBef>
                <a:spcPts val="0"/>
              </a:spcBef>
              <a:spcAft>
                <a:spcPts val="0"/>
              </a:spcAft>
              <a:buSzPts val="1400"/>
              <a:buFont typeface="Arial"/>
              <a:buAutoNum type="arabicPeriod"/>
            </a:pPr>
            <a:r>
              <a:rPr b="0" i="0" lang="en-US" sz="1400" u="none" cap="none" strike="noStrike">
                <a:latin typeface="Arial"/>
                <a:ea typeface="Arial"/>
                <a:cs typeface="Arial"/>
                <a:sym typeface="Arial"/>
              </a:rPr>
              <a:t>Convert all words to lowercase.</a:t>
            </a:r>
            <a:endParaRPr/>
          </a:p>
          <a:p>
            <a:pPr indent="-285750" lvl="1" marL="742950" marR="0" rtl="0" algn="l">
              <a:lnSpc>
                <a:spcPct val="100000"/>
              </a:lnSpc>
              <a:spcBef>
                <a:spcPts val="0"/>
              </a:spcBef>
              <a:spcAft>
                <a:spcPts val="0"/>
              </a:spcAft>
              <a:buSzPts val="1400"/>
              <a:buFont typeface="Arial"/>
              <a:buAutoNum type="arabicPeriod"/>
            </a:pPr>
            <a:r>
              <a:rPr b="0" i="0" lang="en-US" sz="1400" u="none" cap="none" strike="noStrike">
                <a:latin typeface="Arial"/>
                <a:ea typeface="Arial"/>
                <a:cs typeface="Arial"/>
                <a:sym typeface="Arial"/>
              </a:rPr>
              <a:t>Remove stop words and perform stemming or lemmatization to normalize the text.</a:t>
            </a:r>
            <a:endParaRPr/>
          </a:p>
          <a:p>
            <a:pPr indent="0" lvl="0" marL="0" marR="0" rtl="0" algn="l">
              <a:lnSpc>
                <a:spcPct val="100000"/>
              </a:lnSpc>
              <a:spcBef>
                <a:spcPts val="0"/>
              </a:spcBef>
              <a:spcAft>
                <a:spcPts val="0"/>
              </a:spcAft>
              <a:buNone/>
            </a:pPr>
            <a:r>
              <a:rPr b="1" i="0" lang="en-US" sz="1400" u="none" cap="none" strike="noStrike">
                <a:latin typeface="Arial"/>
                <a:ea typeface="Arial"/>
                <a:cs typeface="Arial"/>
                <a:sym typeface="Arial"/>
              </a:rPr>
              <a:t>Feature Extraction</a:t>
            </a:r>
            <a:r>
              <a:rPr b="0" i="0" lang="en-US" sz="1400" u="none" cap="none" strike="noStrike">
                <a:latin typeface="Arial"/>
                <a:ea typeface="Arial"/>
                <a:cs typeface="Arial"/>
                <a:sym typeface="Arial"/>
              </a:rPr>
              <a:t>:</a:t>
            </a:r>
            <a:endParaRPr/>
          </a:p>
          <a:p>
            <a:pPr indent="-285750" lvl="1" marL="742950" marR="0" rtl="0" algn="l">
              <a:lnSpc>
                <a:spcPct val="100000"/>
              </a:lnSpc>
              <a:spcBef>
                <a:spcPts val="0"/>
              </a:spcBef>
              <a:spcAft>
                <a:spcPts val="0"/>
              </a:spcAft>
              <a:buSzPts val="1400"/>
              <a:buFont typeface="Arial"/>
              <a:buAutoNum type="arabicPeriod"/>
            </a:pPr>
            <a:r>
              <a:rPr b="0" i="0" lang="en-US" sz="1400" u="none" cap="none" strike="noStrike">
                <a:latin typeface="Arial"/>
                <a:ea typeface="Arial"/>
                <a:cs typeface="Arial"/>
                <a:sym typeface="Arial"/>
              </a:rPr>
              <a:t>Use techniques like Bag-of-Words (BoW), Term Frequency-Inverse Document Frequency (TF-IDF), or word embeddings to represent the emails as numerical feature vectors.</a:t>
            </a:r>
            <a:endParaRPr/>
          </a:p>
          <a:p>
            <a:pPr indent="-285750" lvl="1" marL="742950" marR="0" rtl="0" algn="l">
              <a:lnSpc>
                <a:spcPct val="100000"/>
              </a:lnSpc>
              <a:spcBef>
                <a:spcPts val="0"/>
              </a:spcBef>
              <a:spcAft>
                <a:spcPts val="0"/>
              </a:spcAft>
              <a:buSzPts val="1400"/>
              <a:buFont typeface="Arial"/>
              <a:buAutoNum type="arabicPeriod"/>
            </a:pPr>
            <a:r>
              <a:rPr b="0" i="0" lang="en-US" sz="1400" u="none" cap="none" strike="noStrike">
                <a:latin typeface="Arial"/>
                <a:ea typeface="Arial"/>
                <a:cs typeface="Arial"/>
                <a:sym typeface="Arial"/>
              </a:rPr>
              <a:t>Experiment with different feature representations to find the most effective ones for the task.</a:t>
            </a:r>
            <a:endParaRPr/>
          </a:p>
          <a:p>
            <a:pPr indent="0" lvl="1" marL="457200" marR="0" rtl="0" algn="l">
              <a:lnSpc>
                <a:spcPct val="100000"/>
              </a:lnSpc>
              <a:spcBef>
                <a:spcPts val="0"/>
              </a:spcBef>
              <a:spcAft>
                <a:spcPts val="0"/>
              </a:spcAft>
              <a:buNone/>
            </a:pPr>
            <a:r>
              <a:t/>
            </a:r>
            <a:endParaRPr b="0" i="0" sz="1400" u="none" cap="none" strike="noStrike">
              <a:solidFill>
                <a:srgbClr val="ECECEC"/>
              </a:solidFill>
              <a:highlight>
                <a:srgbClr val="212121"/>
              </a:highlight>
              <a:latin typeface="Arial"/>
              <a:ea typeface="Arial"/>
              <a:cs typeface="Arial"/>
              <a:sym typeface="Arial"/>
            </a:endParaRPr>
          </a:p>
        </p:txBody>
      </p:sp>
      <p:sp>
        <p:nvSpPr>
          <p:cNvPr id="3464" name="Google Shape;3464;p24"/>
          <p:cNvSpPr/>
          <p:nvPr/>
        </p:nvSpPr>
        <p:spPr>
          <a:xfrm flipH="1">
            <a:off x="0" y="-145210"/>
            <a:ext cx="9144000" cy="7182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9" name="Shape 3469"/>
        <p:cNvGrpSpPr/>
        <p:nvPr/>
      </p:nvGrpSpPr>
      <p:grpSpPr>
        <a:xfrm>
          <a:off x="0" y="0"/>
          <a:ext cx="0" cy="0"/>
          <a:chOff x="0" y="0"/>
          <a:chExt cx="0" cy="0"/>
        </a:xfrm>
      </p:grpSpPr>
      <p:sp>
        <p:nvSpPr>
          <p:cNvPr id="3470" name="Google Shape;3470;p25"/>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Future Scope</a:t>
            </a:r>
            <a:endParaRPr/>
          </a:p>
        </p:txBody>
      </p:sp>
      <p:sp>
        <p:nvSpPr>
          <p:cNvPr id="3471" name="Google Shape;3471;p25"/>
          <p:cNvSpPr txBox="1"/>
          <p:nvPr/>
        </p:nvSpPr>
        <p:spPr>
          <a:xfrm>
            <a:off x="185737" y="1061211"/>
            <a:ext cx="4386300" cy="451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he future work of email spam detection will likely focus on addressing emerging challenges and leveraging advanced technologies to improve detection accuracy, efficiency, and user experience. Here are some potential areas of future research and development </a:t>
            </a:r>
            <a:endParaRPr/>
          </a:p>
          <a:p>
            <a:pPr indent="0" lvl="0" marL="0" marR="0" rtl="0" algn="l">
              <a:lnSpc>
                <a:spcPct val="100000"/>
              </a:lnSpc>
              <a:spcBef>
                <a:spcPts val="800"/>
              </a:spcBef>
              <a:spcAft>
                <a:spcPts val="0"/>
              </a:spcAft>
              <a:buNone/>
            </a:pPr>
            <a:r>
              <a:rPr b="0" i="0" lang="en-US" sz="1600" u="none" cap="none" strike="noStrike">
                <a:solidFill>
                  <a:srgbClr val="000000"/>
                </a:solidFill>
                <a:latin typeface="Arial"/>
                <a:ea typeface="Arial"/>
                <a:cs typeface="Arial"/>
                <a:sym typeface="Arial"/>
              </a:rPr>
              <a:t>● Deep Learning Techniques </a:t>
            </a:r>
            <a:endParaRPr/>
          </a:p>
          <a:p>
            <a:pPr indent="0" lvl="0" marL="0" marR="0" rtl="0" algn="l">
              <a:lnSpc>
                <a:spcPct val="100000"/>
              </a:lnSpc>
              <a:spcBef>
                <a:spcPts val="800"/>
              </a:spcBef>
              <a:spcAft>
                <a:spcPts val="0"/>
              </a:spcAft>
              <a:buNone/>
            </a:pPr>
            <a:r>
              <a:rPr b="0" i="0" lang="en-US" sz="1600" u="none" cap="none" strike="noStrike">
                <a:solidFill>
                  <a:srgbClr val="000000"/>
                </a:solidFill>
                <a:latin typeface="Arial"/>
                <a:ea typeface="Arial"/>
                <a:cs typeface="Arial"/>
                <a:sym typeface="Arial"/>
              </a:rPr>
              <a:t>● Unsupervised Learning Approaches</a:t>
            </a:r>
            <a:endParaRPr/>
          </a:p>
          <a:p>
            <a:pPr indent="0" lvl="0" marL="0" marR="0" rtl="0" algn="l">
              <a:lnSpc>
                <a:spcPct val="100000"/>
              </a:lnSpc>
              <a:spcBef>
                <a:spcPts val="800"/>
              </a:spcBef>
              <a:spcAft>
                <a:spcPts val="0"/>
              </a:spcAft>
              <a:buNone/>
            </a:pPr>
            <a:r>
              <a:rPr b="0" i="0" lang="en-US" sz="1600" u="none" cap="none" strike="noStrike">
                <a:solidFill>
                  <a:srgbClr val="000000"/>
                </a:solidFill>
                <a:latin typeface="Arial"/>
                <a:ea typeface="Arial"/>
                <a:cs typeface="Arial"/>
                <a:sym typeface="Arial"/>
              </a:rPr>
              <a:t> ● Multi-Modal Analysis </a:t>
            </a:r>
            <a:endParaRPr/>
          </a:p>
          <a:p>
            <a:pPr indent="0" lvl="0" marL="0" marR="0" rtl="0" algn="l">
              <a:lnSpc>
                <a:spcPct val="100000"/>
              </a:lnSpc>
              <a:spcBef>
                <a:spcPts val="800"/>
              </a:spcBef>
              <a:spcAft>
                <a:spcPts val="0"/>
              </a:spcAft>
              <a:buNone/>
            </a:pPr>
            <a:r>
              <a:rPr b="0" i="0" lang="en-US" sz="1600" u="none" cap="none" strike="noStrike">
                <a:solidFill>
                  <a:srgbClr val="000000"/>
                </a:solidFill>
                <a:latin typeface="Arial"/>
                <a:ea typeface="Arial"/>
                <a:cs typeface="Arial"/>
                <a:sym typeface="Arial"/>
              </a:rPr>
              <a:t>● Contextual Analysis </a:t>
            </a:r>
            <a:endParaRPr/>
          </a:p>
          <a:p>
            <a:pPr indent="0" lvl="0" marL="0" marR="0" rtl="0" algn="l">
              <a:lnSpc>
                <a:spcPct val="100000"/>
              </a:lnSpc>
              <a:spcBef>
                <a:spcPts val="800"/>
              </a:spcBef>
              <a:spcAft>
                <a:spcPts val="0"/>
              </a:spcAft>
              <a:buNone/>
            </a:pPr>
            <a:r>
              <a:rPr b="0" i="0" lang="en-US" sz="1600" u="none" cap="none" strike="noStrike">
                <a:solidFill>
                  <a:srgbClr val="000000"/>
                </a:solidFill>
                <a:latin typeface="Arial"/>
                <a:ea typeface="Arial"/>
                <a:cs typeface="Arial"/>
                <a:sym typeface="Arial"/>
              </a:rPr>
              <a:t>● Adversarial Defense Mechanisms </a:t>
            </a:r>
            <a:endParaRPr/>
          </a:p>
          <a:p>
            <a:pPr indent="0" lvl="0" marL="0" marR="0" rtl="0" algn="l">
              <a:lnSpc>
                <a:spcPct val="100000"/>
              </a:lnSpc>
              <a:spcBef>
                <a:spcPts val="800"/>
              </a:spcBef>
              <a:spcAft>
                <a:spcPts val="0"/>
              </a:spcAft>
              <a:buNone/>
            </a:pPr>
            <a:r>
              <a:rPr b="0" i="0" lang="en-US" sz="1600" u="none" cap="none" strike="noStrike">
                <a:solidFill>
                  <a:srgbClr val="000000"/>
                </a:solidFill>
                <a:latin typeface="Arial"/>
                <a:ea typeface="Arial"/>
                <a:cs typeface="Arial"/>
                <a:sym typeface="Arial"/>
              </a:rPr>
              <a:t>● Privacy-Preserving Techniques </a:t>
            </a:r>
            <a:endParaRPr/>
          </a:p>
          <a:p>
            <a:pPr indent="0" lvl="0" marL="0" marR="0" rtl="0" algn="l">
              <a:lnSpc>
                <a:spcPct val="100000"/>
              </a:lnSpc>
              <a:spcBef>
                <a:spcPts val="800"/>
              </a:spcBef>
              <a:spcAft>
                <a:spcPts val="0"/>
              </a:spcAft>
              <a:buNone/>
            </a:pPr>
            <a:r>
              <a:rPr b="0" i="0" lang="en-US" sz="1600" u="none" cap="none" strike="noStrike">
                <a:solidFill>
                  <a:srgbClr val="000000"/>
                </a:solidFill>
                <a:latin typeface="Arial"/>
                <a:ea typeface="Arial"/>
                <a:cs typeface="Arial"/>
                <a:sym typeface="Arial"/>
              </a:rPr>
              <a:t>● Real-Time Feedback Loops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800"/>
              </a:spcAft>
              <a:buNone/>
            </a:pPr>
            <a:r>
              <a:t/>
            </a:r>
            <a:endParaRPr b="0" i="0" sz="1200" u="none" cap="none" strike="noStrike">
              <a:solidFill>
                <a:srgbClr val="000000"/>
              </a:solidFill>
              <a:latin typeface="Arial"/>
              <a:ea typeface="Arial"/>
              <a:cs typeface="Arial"/>
              <a:sym typeface="Arial"/>
            </a:endParaRPr>
          </a:p>
        </p:txBody>
      </p:sp>
      <p:pic>
        <p:nvPicPr>
          <p:cNvPr descr="Abstract background with futuristic elements" id="3472" name="Google Shape;3472;p25"/>
          <p:cNvPicPr preferRelativeResize="0"/>
          <p:nvPr/>
        </p:nvPicPr>
        <p:blipFill rotWithShape="1">
          <a:blip r:embed="rId3">
            <a:alphaModFix/>
          </a:blip>
          <a:srcRect b="0" l="0" r="0" t="0"/>
          <a:stretch/>
        </p:blipFill>
        <p:spPr>
          <a:xfrm>
            <a:off x="4792980" y="1070342"/>
            <a:ext cx="4045195" cy="2694641"/>
          </a:xfrm>
          <a:prstGeom prst="rect">
            <a:avLst/>
          </a:prstGeom>
          <a:noFill/>
          <a:ln>
            <a:noFill/>
          </a:ln>
        </p:spPr>
      </p:pic>
      <p:sp>
        <p:nvSpPr>
          <p:cNvPr id="3473" name="Google Shape;3473;p25"/>
          <p:cNvSpPr/>
          <p:nvPr/>
        </p:nvSpPr>
        <p:spPr>
          <a:xfrm>
            <a:off x="100" y="0"/>
            <a:ext cx="9144000" cy="8952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8" name="Shape 3478"/>
        <p:cNvGrpSpPr/>
        <p:nvPr/>
      </p:nvGrpSpPr>
      <p:grpSpPr>
        <a:xfrm>
          <a:off x="0" y="0"/>
          <a:ext cx="0" cy="0"/>
          <a:chOff x="0" y="0"/>
          <a:chExt cx="0" cy="0"/>
        </a:xfrm>
      </p:grpSpPr>
      <p:sp>
        <p:nvSpPr>
          <p:cNvPr id="3479" name="Google Shape;3479;p26"/>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Video of the Project</a:t>
            </a:r>
            <a:endParaRPr/>
          </a:p>
        </p:txBody>
      </p:sp>
      <p:pic>
        <p:nvPicPr>
          <p:cNvPr id="3480" name="Google Shape;3480;p26"/>
          <p:cNvPicPr preferRelativeResize="0"/>
          <p:nvPr/>
        </p:nvPicPr>
        <p:blipFill rotWithShape="1">
          <a:blip r:embed="rId3">
            <a:alphaModFix/>
          </a:blip>
          <a:srcRect b="0" l="0" r="0" t="0"/>
          <a:stretch/>
        </p:blipFill>
        <p:spPr>
          <a:xfrm>
            <a:off x="1157590" y="947601"/>
            <a:ext cx="6828816" cy="3841209"/>
          </a:xfrm>
          <a:prstGeom prst="rect">
            <a:avLst/>
          </a:prstGeom>
          <a:noFill/>
          <a:ln>
            <a:noFill/>
          </a:ln>
        </p:spPr>
      </p:pic>
      <p:sp>
        <p:nvSpPr>
          <p:cNvPr id="3481" name="Google Shape;3481;p26"/>
          <p:cNvSpPr/>
          <p:nvPr/>
        </p:nvSpPr>
        <p:spPr>
          <a:xfrm>
            <a:off x="0" y="0"/>
            <a:ext cx="9144000" cy="8571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0"/>
                                        </p:tgtEl>
                                        <p:attrNameLst>
                                          <p:attrName>style.visibility</p:attrName>
                                        </p:attrNameLst>
                                      </p:cBhvr>
                                      <p:to>
                                        <p:strVal val="visible"/>
                                      </p:to>
                                    </p:set>
                                    <p:animEffect filter="fade" transition="in">
                                      <p:cBhvr>
                                        <p:cTn dur="5000"/>
                                        <p:tgtEl>
                                          <p:spTgt spid="3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6" name="Shape 3486"/>
        <p:cNvGrpSpPr/>
        <p:nvPr/>
      </p:nvGrpSpPr>
      <p:grpSpPr>
        <a:xfrm>
          <a:off x="0" y="0"/>
          <a:ext cx="0" cy="0"/>
          <a:chOff x="0" y="0"/>
          <a:chExt cx="0" cy="0"/>
        </a:xfrm>
      </p:grpSpPr>
      <p:sp>
        <p:nvSpPr>
          <p:cNvPr id="3487" name="Google Shape;3487;p27"/>
          <p:cNvSpPr txBox="1"/>
          <p:nvPr/>
        </p:nvSpPr>
        <p:spPr>
          <a:xfrm>
            <a:off x="123209" y="573002"/>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Conclusion</a:t>
            </a:r>
            <a:endParaRPr b="0" i="0" sz="1600" u="none" cap="none" strike="noStrike">
              <a:solidFill>
                <a:srgbClr val="213163"/>
              </a:solidFill>
              <a:latin typeface="Arial"/>
              <a:ea typeface="Arial"/>
              <a:cs typeface="Arial"/>
              <a:sym typeface="Arial"/>
            </a:endParaRPr>
          </a:p>
        </p:txBody>
      </p:sp>
      <p:sp>
        <p:nvSpPr>
          <p:cNvPr id="3488" name="Google Shape;3488;p27"/>
          <p:cNvSpPr txBox="1"/>
          <p:nvPr/>
        </p:nvSpPr>
        <p:spPr>
          <a:xfrm>
            <a:off x="0" y="1061211"/>
            <a:ext cx="4682100" cy="361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None/>
            </a:pPr>
            <a:r>
              <a:rPr b="0" i="0" lang="en-US" sz="1200" u="none" cap="none" strike="noStrike">
                <a:solidFill>
                  <a:srgbClr val="000000"/>
                </a:solidFill>
                <a:latin typeface="Arial"/>
                <a:ea typeface="Arial"/>
                <a:cs typeface="Arial"/>
                <a:sym typeface="Arial"/>
              </a:rPr>
              <a:t>Email has been the most important medium of communication nowadays, through internet connectivity any message can be delivered to all aver the world. More than 270 billion emails are exchanged daily, about 57% of these are just spam emails. Spam emails, also known as non-self, are undesired commercial or malicious emails, which affects or hacks personal information like bank ,related to money or anything that causes destruction to single individual or a corporation or a group of people. Besides advertising, these may contain links to phishing or malware hosting websites set up to steal confidential information. Spam is a serious issue that is not just annoying to the end-users but also financially damaging and a security risk. Hence this system is designed in such a way that it detects unsolicited and unwanted emails and prevents them hence helping in reducing the spam message which would be of great benefit to individuals as well as to the company .In the future this system can be implemented by using different algorithms and also more features can be added to the existing system</a:t>
            </a:r>
            <a:endParaRPr/>
          </a:p>
        </p:txBody>
      </p:sp>
      <p:pic>
        <p:nvPicPr>
          <p:cNvPr descr="A pen and papers with check marks&#10;&#10;Description automatically generated" id="3489" name="Google Shape;3489;p27"/>
          <p:cNvPicPr preferRelativeResize="0"/>
          <p:nvPr/>
        </p:nvPicPr>
        <p:blipFill rotWithShape="1">
          <a:blip r:embed="rId3">
            <a:alphaModFix/>
          </a:blip>
          <a:srcRect b="0" l="0" r="0" t="0"/>
          <a:stretch/>
        </p:blipFill>
        <p:spPr>
          <a:xfrm>
            <a:off x="4730201" y="1061211"/>
            <a:ext cx="4174722" cy="2945130"/>
          </a:xfrm>
          <a:prstGeom prst="rect">
            <a:avLst/>
          </a:prstGeom>
          <a:noFill/>
          <a:ln>
            <a:noFill/>
          </a:ln>
        </p:spPr>
      </p:pic>
      <p:sp>
        <p:nvSpPr>
          <p:cNvPr id="3490" name="Google Shape;3490;p27"/>
          <p:cNvSpPr/>
          <p:nvPr/>
        </p:nvSpPr>
        <p:spPr>
          <a:xfrm>
            <a:off x="-100" y="0"/>
            <a:ext cx="9144000" cy="5730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4" name="Shape 3494"/>
        <p:cNvGrpSpPr/>
        <p:nvPr/>
      </p:nvGrpSpPr>
      <p:grpSpPr>
        <a:xfrm>
          <a:off x="0" y="0"/>
          <a:ext cx="0" cy="0"/>
          <a:chOff x="0" y="0"/>
          <a:chExt cx="0" cy="0"/>
        </a:xfrm>
      </p:grpSpPr>
      <p:sp>
        <p:nvSpPr>
          <p:cNvPr id="3495" name="Google Shape;3495;p28"/>
          <p:cNvSpPr txBox="1"/>
          <p:nvPr/>
        </p:nvSpPr>
        <p:spPr>
          <a:xfrm>
            <a:off x="134935" y="1052956"/>
            <a:ext cx="8734800" cy="372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 S. H. a. M. A. T. Toma, "An Analysis of Supervised Machine Learning Algorithms for Spam Email Detection," in International Conference on Automation, Control and Mechatronics for Industry 4.0 (ACMI), 2021</a:t>
            </a:r>
            <a:endParaRPr/>
          </a:p>
          <a:p>
            <a:pPr indent="0" lvl="0" marL="0" marR="0" rtl="0" algn="l">
              <a:lnSpc>
                <a:spcPct val="100000"/>
              </a:lnSpc>
              <a:spcBef>
                <a:spcPts val="800"/>
              </a:spcBef>
              <a:spcAft>
                <a:spcPts val="0"/>
              </a:spcAft>
              <a:buNone/>
            </a:pPr>
            <a:r>
              <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800"/>
              </a:spcBef>
              <a:spcAft>
                <a:spcPts val="0"/>
              </a:spcAft>
              <a:buNone/>
            </a:pPr>
            <a:r>
              <a:rPr b="0" i="0" lang="en-US" sz="1400" u="none" cap="none" strike="noStrike">
                <a:solidFill>
                  <a:srgbClr val="000000"/>
                </a:solidFill>
                <a:latin typeface="Arial"/>
                <a:ea typeface="Arial"/>
                <a:cs typeface="Arial"/>
                <a:sym typeface="Arial"/>
              </a:rPr>
              <a:t>[2] S. Nandhini and J. Marseline K.S., "Performance Evaluation of Machine Learning Algorithms for Email Spam Detection," in International Conference on Emerging Trends in Information Technology and Engineering (ic-ETITE), 2020</a:t>
            </a:r>
            <a:endParaRPr/>
          </a:p>
          <a:p>
            <a:pPr indent="0" lvl="0" marL="0" marR="0" rtl="0" algn="l">
              <a:lnSpc>
                <a:spcPct val="100000"/>
              </a:lnSpc>
              <a:spcBef>
                <a:spcPts val="800"/>
              </a:spcBef>
              <a:spcAft>
                <a:spcPts val="0"/>
              </a:spcAft>
              <a:buNone/>
            </a:pPr>
            <a:r>
              <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800"/>
              </a:spcBef>
              <a:spcAft>
                <a:spcPts val="0"/>
              </a:spcAft>
              <a:buNone/>
            </a:pPr>
            <a:r>
              <a:rPr b="0" i="0" lang="en-US" sz="1400" u="none" cap="none" strike="noStrike">
                <a:solidFill>
                  <a:srgbClr val="000000"/>
                </a:solidFill>
                <a:latin typeface="Arial"/>
                <a:ea typeface="Arial"/>
                <a:cs typeface="Arial"/>
                <a:sym typeface="Arial"/>
              </a:rPr>
              <a:t>[3] A. L. a. S. S. S. Gadde, "SMS Spam Detection using Machine Learning and Deep Learning Techniques," in 7th International Conference on Advanced Computing and Communication Systems (ICACCS), 2021, 2021</a:t>
            </a:r>
            <a:endParaRPr/>
          </a:p>
          <a:p>
            <a:pPr indent="0" lvl="0" marL="0" marR="0" rtl="0" algn="l">
              <a:lnSpc>
                <a:spcPct val="100000"/>
              </a:lnSpc>
              <a:spcBef>
                <a:spcPts val="800"/>
              </a:spcBef>
              <a:spcAft>
                <a:spcPts val="0"/>
              </a:spcAft>
              <a:buNone/>
            </a:pPr>
            <a:r>
              <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800"/>
              </a:spcBef>
              <a:spcAft>
                <a:spcPts val="0"/>
              </a:spcAft>
              <a:buNone/>
            </a:pPr>
            <a:r>
              <a:rPr b="0" i="0" lang="en-US" sz="1400" u="none" cap="none" strike="noStrike">
                <a:solidFill>
                  <a:srgbClr val="000000"/>
                </a:solidFill>
                <a:latin typeface="Arial"/>
                <a:ea typeface="Arial"/>
                <a:cs typeface="Arial"/>
                <a:sym typeface="Arial"/>
              </a:rPr>
              <a:t>[4] V. B. a. B. K. P. Sethi, "SMS spam detection and comparison of various machine learning algorithms," in International Conference on Computing and Communication Technologies for Smart Nation (IC3TSN), 2017</a:t>
            </a:r>
            <a:endParaRPr b="0" i="0" sz="1400" u="none" cap="none" strike="noStrike">
              <a:solidFill>
                <a:srgbClr val="0000FF"/>
              </a:solidFill>
              <a:latin typeface="Arial"/>
              <a:ea typeface="Arial"/>
              <a:cs typeface="Arial"/>
              <a:sym typeface="Arial"/>
            </a:endParaRPr>
          </a:p>
        </p:txBody>
      </p:sp>
      <p:sp>
        <p:nvSpPr>
          <p:cNvPr id="3496" name="Google Shape;3496;p28"/>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Reference</a:t>
            </a:r>
            <a:endParaRPr/>
          </a:p>
        </p:txBody>
      </p:sp>
      <p:sp>
        <p:nvSpPr>
          <p:cNvPr id="3497" name="Google Shape;3497;p28"/>
          <p:cNvSpPr/>
          <p:nvPr/>
        </p:nvSpPr>
        <p:spPr>
          <a:xfrm>
            <a:off x="-105750" y="0"/>
            <a:ext cx="9355500" cy="574500"/>
          </a:xfrm>
          <a:prstGeom prst="roundRect">
            <a:avLst>
              <a:gd fmla="val 5000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2" name="Shape 3502"/>
        <p:cNvGrpSpPr/>
        <p:nvPr/>
      </p:nvGrpSpPr>
      <p:grpSpPr>
        <a:xfrm>
          <a:off x="0" y="0"/>
          <a:ext cx="0" cy="0"/>
          <a:chOff x="0" y="0"/>
          <a:chExt cx="0" cy="0"/>
        </a:xfrm>
      </p:grpSpPr>
      <p:sp>
        <p:nvSpPr>
          <p:cNvPr id="3503" name="Google Shape;3503;p29"/>
          <p:cNvSpPr txBox="1"/>
          <p:nvPr/>
        </p:nvSpPr>
        <p:spPr>
          <a:xfrm>
            <a:off x="3161462" y="2041411"/>
            <a:ext cx="2821200" cy="53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None/>
            </a:pPr>
            <a:r>
              <a:rPr b="1" i="0" lang="en-US" sz="3000" u="none" cap="none" strike="noStrike">
                <a:solidFill>
                  <a:srgbClr val="000000"/>
                </a:solidFill>
                <a:latin typeface="Arial"/>
                <a:ea typeface="Arial"/>
                <a:cs typeface="Arial"/>
                <a:sym typeface="Arial"/>
              </a:rPr>
              <a:t>Thank you!</a:t>
            </a:r>
            <a:endParaRPr/>
          </a:p>
        </p:txBody>
      </p:sp>
      <p:sp>
        <p:nvSpPr>
          <p:cNvPr id="3504" name="Google Shape;3504;p29"/>
          <p:cNvSpPr/>
          <p:nvPr/>
        </p:nvSpPr>
        <p:spPr>
          <a:xfrm>
            <a:off x="-25" y="0"/>
            <a:ext cx="9144000" cy="5304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7" name="Shape 3367"/>
        <p:cNvGrpSpPr/>
        <p:nvPr/>
      </p:nvGrpSpPr>
      <p:grpSpPr>
        <a:xfrm>
          <a:off x="0" y="0"/>
          <a:ext cx="0" cy="0"/>
          <a:chOff x="0" y="0"/>
          <a:chExt cx="0" cy="0"/>
        </a:xfrm>
      </p:grpSpPr>
      <p:sp>
        <p:nvSpPr>
          <p:cNvPr id="3368" name="Google Shape;3368;p15"/>
          <p:cNvSpPr txBox="1"/>
          <p:nvPr/>
        </p:nvSpPr>
        <p:spPr>
          <a:xfrm>
            <a:off x="904970" y="2279362"/>
            <a:ext cx="7334100" cy="584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800" u="none" cap="none" strike="noStrike">
                <a:solidFill>
                  <a:schemeClr val="dk1"/>
                </a:solidFill>
                <a:latin typeface="Arial"/>
                <a:ea typeface="Arial"/>
                <a:cs typeface="Arial"/>
                <a:sym typeface="Arial"/>
              </a:rPr>
              <a:t>Disclaimer</a:t>
            </a:r>
            <a:endParaRPr/>
          </a:p>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The content is curated from online/offline resources and used for educational purpose only</a:t>
            </a:r>
            <a:endParaRPr/>
          </a:p>
        </p:txBody>
      </p:sp>
      <p:sp>
        <p:nvSpPr>
          <p:cNvPr id="3369" name="Google Shape;3369;p15"/>
          <p:cNvSpPr/>
          <p:nvPr/>
        </p:nvSpPr>
        <p:spPr>
          <a:xfrm flipH="1" rot="-226">
            <a:off x="0" y="-16500"/>
            <a:ext cx="9144000" cy="5844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3" name="Shape 3373"/>
        <p:cNvGrpSpPr/>
        <p:nvPr/>
      </p:nvGrpSpPr>
      <p:grpSpPr>
        <a:xfrm>
          <a:off x="0" y="0"/>
          <a:ext cx="0" cy="0"/>
          <a:chOff x="0" y="0"/>
          <a:chExt cx="0" cy="0"/>
        </a:xfrm>
      </p:grpSpPr>
      <p:sp>
        <p:nvSpPr>
          <p:cNvPr id="3374" name="Google Shape;3374;p16"/>
          <p:cNvSpPr txBox="1"/>
          <p:nvPr>
            <p:ph type="title"/>
          </p:nvPr>
        </p:nvSpPr>
        <p:spPr>
          <a:xfrm>
            <a:off x="126467" y="566209"/>
            <a:ext cx="44454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Course Outline</a:t>
            </a:r>
            <a:endParaRPr/>
          </a:p>
        </p:txBody>
      </p:sp>
      <p:sp>
        <p:nvSpPr>
          <p:cNvPr id="3375" name="Google Shape;3375;p16"/>
          <p:cNvSpPr txBox="1"/>
          <p:nvPr>
            <p:ph idx="1" type="body"/>
          </p:nvPr>
        </p:nvSpPr>
        <p:spPr>
          <a:xfrm>
            <a:off x="126468" y="1054419"/>
            <a:ext cx="4594500" cy="3047100"/>
          </a:xfrm>
          <a:prstGeom prst="rect">
            <a:avLst/>
          </a:prstGeom>
          <a:noFill/>
          <a:ln>
            <a:noFill/>
          </a:ln>
        </p:spPr>
        <p:txBody>
          <a:bodyPr anchorCtr="0" anchor="t" bIns="91425" lIns="91425" spcFirstLastPara="1" rIns="91425" wrap="square" tIns="91425">
            <a:spAutoFit/>
          </a:bodyPr>
          <a:lstStyle/>
          <a:p>
            <a:pPr indent="-173736" lvl="0" marL="173736" marR="0" rtl="0" algn="l">
              <a:lnSpc>
                <a:spcPct val="100000"/>
              </a:lnSpc>
              <a:spcBef>
                <a:spcPts val="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Abstract</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Problem Statement</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Aims, Objective &amp; Proposed System/Solution </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System Deployment Approach</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Model Development &amp; Algorithm</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Future Scope</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Video of the Project</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Conclusion</a:t>
            </a:r>
            <a:endParaRPr/>
          </a:p>
          <a:p>
            <a:pPr indent="-173736" lvl="0" marL="173736" marR="0" rtl="0" algn="l">
              <a:lnSpc>
                <a:spcPct val="100000"/>
              </a:lnSpc>
              <a:spcBef>
                <a:spcPts val="800"/>
              </a:spcBef>
              <a:spcAft>
                <a:spcPts val="80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Reference</a:t>
            </a:r>
            <a:endParaRPr/>
          </a:p>
        </p:txBody>
      </p:sp>
      <p:pic>
        <p:nvPicPr>
          <p:cNvPr id="3376" name="Google Shape;3376;p16"/>
          <p:cNvPicPr preferRelativeResize="0"/>
          <p:nvPr/>
        </p:nvPicPr>
        <p:blipFill rotWithShape="1">
          <a:blip r:embed="rId3">
            <a:alphaModFix/>
          </a:blip>
          <a:srcRect b="0" l="0" r="0" t="0"/>
          <a:stretch/>
        </p:blipFill>
        <p:spPr>
          <a:xfrm>
            <a:off x="5413790" y="1047750"/>
            <a:ext cx="3194940" cy="3194940"/>
          </a:xfrm>
          <a:prstGeom prst="rect">
            <a:avLst/>
          </a:prstGeom>
          <a:noFill/>
          <a:ln>
            <a:noFill/>
          </a:ln>
          <a:effectLst>
            <a:outerShdw blurRad="50800" rotWithShape="0" algn="t" dir="5400000" dist="38100">
              <a:srgbClr val="000000">
                <a:alpha val="40000"/>
              </a:srgbClr>
            </a:outerShdw>
          </a:effectLst>
        </p:spPr>
      </p:pic>
      <p:sp>
        <p:nvSpPr>
          <p:cNvPr id="3377" name="Google Shape;3377;p16"/>
          <p:cNvSpPr/>
          <p:nvPr/>
        </p:nvSpPr>
        <p:spPr>
          <a:xfrm>
            <a:off x="0" y="-3"/>
            <a:ext cx="9144000" cy="5661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1" name="Shape 3381"/>
        <p:cNvGrpSpPr/>
        <p:nvPr/>
      </p:nvGrpSpPr>
      <p:grpSpPr>
        <a:xfrm>
          <a:off x="0" y="0"/>
          <a:ext cx="0" cy="0"/>
          <a:chOff x="0" y="0"/>
          <a:chExt cx="0" cy="0"/>
        </a:xfrm>
      </p:grpSpPr>
      <p:sp>
        <p:nvSpPr>
          <p:cNvPr id="3382" name="Google Shape;3382;p17"/>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83" name="Google Shape;3383;p17"/>
          <p:cNvSpPr txBox="1"/>
          <p:nvPr/>
        </p:nvSpPr>
        <p:spPr>
          <a:xfrm>
            <a:off x="134935" y="1059837"/>
            <a:ext cx="4605600" cy="3047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Nowadays, a big part of people rely on available email or messages sent by the stranger. The possibility that anybody can leave an email or a message provides a golden opportunity for spammers to write spam message about our different interests .Spam fills inbox with number of ridiculous emails . Degrades our internet speed to a great extent .Steals useful information like our details on our contact list. Identifying these spammers and also the spam content can be a hot topic of research and laborious tasks. Email spam is an operation to send messages in bulk by mail .Since the expense of the spam is borne mostly by the recipient ,it is effectively postage due advertising. Spam email is a kind of commercial advertising which is economically viable because email could be a very cost effective medium for sender .With this proposed model the specified message can be stated as spam or not using Bayes’ theorem and Naive Bayes’ Classifier and Also IP addresses of the sender are often detected</a:t>
            </a:r>
            <a:endParaRPr b="0" i="0" sz="1200" u="none" cap="none" strike="noStrike">
              <a:solidFill>
                <a:srgbClr val="000000"/>
              </a:solidFill>
              <a:latin typeface="Arial"/>
              <a:ea typeface="Arial"/>
              <a:cs typeface="Arial"/>
              <a:sym typeface="Arial"/>
            </a:endParaRPr>
          </a:p>
        </p:txBody>
      </p:sp>
      <p:sp>
        <p:nvSpPr>
          <p:cNvPr id="3384" name="Google Shape;3384;p17"/>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Abstract</a:t>
            </a:r>
            <a:endParaRPr/>
          </a:p>
        </p:txBody>
      </p:sp>
      <p:grpSp>
        <p:nvGrpSpPr>
          <p:cNvPr id="3385" name="Google Shape;3385;p17"/>
          <p:cNvGrpSpPr/>
          <p:nvPr/>
        </p:nvGrpSpPr>
        <p:grpSpPr>
          <a:xfrm>
            <a:off x="4879857" y="950917"/>
            <a:ext cx="3986765" cy="3986765"/>
            <a:chOff x="5001834" y="864388"/>
            <a:chExt cx="3986765" cy="3986765"/>
          </a:xfrm>
        </p:grpSpPr>
        <p:pic>
          <p:nvPicPr>
            <p:cNvPr descr="A screenshot of a device&#10;&#10;Description automatically generated" id="3386" name="Google Shape;3386;p17"/>
            <p:cNvPicPr preferRelativeResize="0"/>
            <p:nvPr/>
          </p:nvPicPr>
          <p:blipFill rotWithShape="1">
            <a:blip r:embed="rId3">
              <a:alphaModFix/>
            </a:blip>
            <a:srcRect b="0" l="0" r="0" t="0"/>
            <a:stretch/>
          </p:blipFill>
          <p:spPr>
            <a:xfrm>
              <a:off x="5001834" y="864388"/>
              <a:ext cx="3986765" cy="3986765"/>
            </a:xfrm>
            <a:prstGeom prst="rect">
              <a:avLst/>
            </a:prstGeom>
            <a:noFill/>
            <a:ln>
              <a:noFill/>
            </a:ln>
          </p:spPr>
        </p:pic>
        <p:pic>
          <p:nvPicPr>
            <p:cNvPr descr="Businessman fist on chin" id="3387" name="Google Shape;3387;p17"/>
            <p:cNvPicPr preferRelativeResize="0"/>
            <p:nvPr/>
          </p:nvPicPr>
          <p:blipFill rotWithShape="1">
            <a:blip r:embed="rId4">
              <a:alphaModFix/>
            </a:blip>
            <a:srcRect b="62887" l="0" r="0" t="0"/>
            <a:stretch/>
          </p:blipFill>
          <p:spPr>
            <a:xfrm flipH="1">
              <a:off x="6478944" y="2680677"/>
              <a:ext cx="1647825" cy="2016370"/>
            </a:xfrm>
            <a:prstGeom prst="rect">
              <a:avLst/>
            </a:prstGeom>
            <a:noFill/>
            <a:ln>
              <a:noFill/>
            </a:ln>
          </p:spPr>
        </p:pic>
      </p:grpSp>
      <p:sp>
        <p:nvSpPr>
          <p:cNvPr id="3388" name="Google Shape;3388;p17"/>
          <p:cNvSpPr/>
          <p:nvPr/>
        </p:nvSpPr>
        <p:spPr>
          <a:xfrm>
            <a:off x="0" y="0"/>
            <a:ext cx="9144000" cy="4959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2" name="Shape 3392"/>
        <p:cNvGrpSpPr/>
        <p:nvPr/>
      </p:nvGrpSpPr>
      <p:grpSpPr>
        <a:xfrm>
          <a:off x="0" y="0"/>
          <a:ext cx="0" cy="0"/>
          <a:chOff x="0" y="0"/>
          <a:chExt cx="0" cy="0"/>
        </a:xfrm>
      </p:grpSpPr>
      <p:sp>
        <p:nvSpPr>
          <p:cNvPr id="3393" name="Google Shape;3393;p18"/>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94" name="Google Shape;3394;p18"/>
          <p:cNvSpPr txBox="1"/>
          <p:nvPr/>
        </p:nvSpPr>
        <p:spPr>
          <a:xfrm>
            <a:off x="1" y="1059838"/>
            <a:ext cx="4572000" cy="423720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213163"/>
              </a:buClr>
              <a:buSzPts val="1400"/>
              <a:buFont typeface="Noto Sans Symbols"/>
              <a:buChar char="⮚"/>
            </a:pPr>
            <a:r>
              <a:rPr b="0" i="0" lang="en-US" sz="1400" u="none" cap="none" strike="noStrike">
                <a:solidFill>
                  <a:srgbClr val="000000"/>
                </a:solidFill>
                <a:latin typeface="Arial"/>
                <a:ea typeface="Arial"/>
                <a:cs typeface="Arial"/>
                <a:sym typeface="Arial"/>
              </a:rPr>
              <a:t>Unwanted e-mails irritating internet connection </a:t>
            </a:r>
            <a:endParaRPr/>
          </a:p>
          <a:p>
            <a:pPr indent="0" lvl="0" marL="0" marR="0" rtl="0" algn="just">
              <a:lnSpc>
                <a:spcPct val="100000"/>
              </a:lnSpc>
              <a:spcBef>
                <a:spcPts val="8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800"/>
              </a:spcBef>
              <a:spcAft>
                <a:spcPts val="0"/>
              </a:spcAft>
              <a:buNone/>
            </a:pPr>
            <a:r>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800"/>
              </a:spcBef>
              <a:spcAft>
                <a:spcPts val="0"/>
              </a:spcAft>
              <a:buClr>
                <a:srgbClr val="213163"/>
              </a:buClr>
              <a:buSzPts val="1400"/>
              <a:buFont typeface="Noto Sans Symbols"/>
              <a:buChar char="⮚"/>
            </a:pPr>
            <a:r>
              <a:rPr b="0" i="0" lang="en-US" sz="1400" u="none" cap="none" strike="noStrike">
                <a:solidFill>
                  <a:srgbClr val="000000"/>
                </a:solidFill>
                <a:latin typeface="Arial"/>
                <a:ea typeface="Arial"/>
                <a:cs typeface="Arial"/>
                <a:sym typeface="Arial"/>
              </a:rPr>
              <a:t>Critical e-mail message are missed and delayed Millions of compromised computers </a:t>
            </a:r>
            <a:endParaRPr/>
          </a:p>
          <a:p>
            <a:pPr indent="0" lvl="0" marL="0" marR="0" rtl="0" algn="just">
              <a:lnSpc>
                <a:spcPct val="100000"/>
              </a:lnSpc>
              <a:spcBef>
                <a:spcPts val="8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800"/>
              </a:spcBef>
              <a:spcAft>
                <a:spcPts val="0"/>
              </a:spcAft>
              <a:buNone/>
            </a:pPr>
            <a:r>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800"/>
              </a:spcBef>
              <a:spcAft>
                <a:spcPts val="0"/>
              </a:spcAft>
              <a:buClr>
                <a:srgbClr val="213163"/>
              </a:buClr>
              <a:buSzPts val="1400"/>
              <a:buFont typeface="Noto Sans Symbols"/>
              <a:buChar char="⮚"/>
            </a:pPr>
            <a:r>
              <a:rPr b="0" i="0" lang="en-US" sz="1400" u="none" cap="none" strike="noStrike">
                <a:solidFill>
                  <a:srgbClr val="000000"/>
                </a:solidFill>
                <a:latin typeface="Arial"/>
                <a:ea typeface="Arial"/>
                <a:cs typeface="Arial"/>
                <a:sym typeface="Arial"/>
              </a:rPr>
              <a:t>It occupies more space in the cloud </a:t>
            </a:r>
            <a:endParaRPr/>
          </a:p>
          <a:p>
            <a:pPr indent="0" lvl="0" marL="0" marR="0" rtl="0" algn="just">
              <a:lnSpc>
                <a:spcPct val="100000"/>
              </a:lnSpc>
              <a:spcBef>
                <a:spcPts val="800"/>
              </a:spcBef>
              <a:spcAft>
                <a:spcPts val="0"/>
              </a:spcAft>
              <a:buNone/>
            </a:pPr>
            <a:r>
              <a:rPr b="0" i="0" lang="en-US" sz="1400" u="none" cap="none" strike="noStrike">
                <a:solidFill>
                  <a:srgbClr val="000000"/>
                </a:solidFill>
                <a:latin typeface="Arial"/>
                <a:ea typeface="Arial"/>
                <a:cs typeface="Arial"/>
                <a:sym typeface="Arial"/>
              </a:rPr>
              <a:t>Identity theft </a:t>
            </a:r>
            <a:endParaRPr/>
          </a:p>
          <a:p>
            <a:pPr indent="0" lvl="0" marL="0" marR="0" rtl="0" algn="just">
              <a:lnSpc>
                <a:spcPct val="100000"/>
              </a:lnSpc>
              <a:spcBef>
                <a:spcPts val="8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800"/>
              </a:spcBef>
              <a:spcAft>
                <a:spcPts val="0"/>
              </a:spcAft>
              <a:buNone/>
            </a:pPr>
            <a:r>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800"/>
              </a:spcBef>
              <a:spcAft>
                <a:spcPts val="0"/>
              </a:spcAft>
              <a:buClr>
                <a:srgbClr val="213163"/>
              </a:buClr>
              <a:buSzPts val="1400"/>
              <a:buFont typeface="Noto Sans Symbols"/>
              <a:buChar char="⮚"/>
            </a:pPr>
            <a:r>
              <a:rPr b="0" i="0" lang="en-US" sz="1400" u="none" cap="none" strike="noStrike">
                <a:solidFill>
                  <a:srgbClr val="000000"/>
                </a:solidFill>
                <a:latin typeface="Arial"/>
                <a:ea typeface="Arial"/>
                <a:cs typeface="Arial"/>
                <a:sym typeface="Arial"/>
              </a:rPr>
              <a:t>Spam can crash mail servers and fil up hard drives</a:t>
            </a:r>
            <a:endParaRPr b="0" i="0" sz="1400" u="none" cap="none" strike="noStrike">
              <a:solidFill>
                <a:srgbClr val="0D0D0D"/>
              </a:solidFill>
              <a:latin typeface="Arial"/>
              <a:ea typeface="Arial"/>
              <a:cs typeface="Arial"/>
              <a:sym typeface="Arial"/>
            </a:endParaRPr>
          </a:p>
          <a:p>
            <a:pPr indent="0" lvl="0" marL="0" marR="0" rtl="0" algn="l">
              <a:lnSpc>
                <a:spcPct val="100000"/>
              </a:lnSpc>
              <a:spcBef>
                <a:spcPts val="800"/>
              </a:spcBef>
              <a:spcAft>
                <a:spcPts val="0"/>
              </a:spcAft>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3395" name="Google Shape;3395;p18"/>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Problem Statement</a:t>
            </a:r>
            <a:endParaRPr/>
          </a:p>
        </p:txBody>
      </p:sp>
      <p:grpSp>
        <p:nvGrpSpPr>
          <p:cNvPr id="3396" name="Google Shape;3396;p18"/>
          <p:cNvGrpSpPr/>
          <p:nvPr/>
        </p:nvGrpSpPr>
        <p:grpSpPr>
          <a:xfrm>
            <a:off x="4914745" y="1006318"/>
            <a:ext cx="3773969" cy="3377697"/>
            <a:chOff x="4578211" y="760307"/>
            <a:chExt cx="4510002" cy="3741357"/>
          </a:xfrm>
        </p:grpSpPr>
        <p:pic>
          <p:nvPicPr>
            <p:cNvPr descr="A purple question mark with gears&#10;&#10;Description automatically generated" id="3397" name="Google Shape;3397;p18"/>
            <p:cNvPicPr preferRelativeResize="0"/>
            <p:nvPr/>
          </p:nvPicPr>
          <p:blipFill rotWithShape="1">
            <a:blip r:embed="rId3">
              <a:alphaModFix/>
            </a:blip>
            <a:srcRect b="11565" l="11107" r="10943" t="10028"/>
            <a:stretch/>
          </p:blipFill>
          <p:spPr>
            <a:xfrm>
              <a:off x="5486396" y="760307"/>
              <a:ext cx="3601816" cy="3622889"/>
            </a:xfrm>
            <a:prstGeom prst="rect">
              <a:avLst/>
            </a:prstGeom>
            <a:noFill/>
            <a:ln>
              <a:noFill/>
            </a:ln>
          </p:spPr>
        </p:pic>
        <p:pic>
          <p:nvPicPr>
            <p:cNvPr descr="Businessman with clipboard" id="3398" name="Google Shape;3398;p18"/>
            <p:cNvPicPr preferRelativeResize="0"/>
            <p:nvPr/>
          </p:nvPicPr>
          <p:blipFill rotWithShape="1">
            <a:blip r:embed="rId4">
              <a:alphaModFix/>
            </a:blip>
            <a:srcRect b="60167" l="0" r="0" t="0"/>
            <a:stretch/>
          </p:blipFill>
          <p:spPr>
            <a:xfrm>
              <a:off x="4578211" y="2188308"/>
              <a:ext cx="2340979" cy="2313356"/>
            </a:xfrm>
            <a:prstGeom prst="rect">
              <a:avLst/>
            </a:prstGeom>
            <a:noFill/>
            <a:ln>
              <a:noFill/>
            </a:ln>
          </p:spPr>
        </p:pic>
      </p:grpSp>
      <p:sp>
        <p:nvSpPr>
          <p:cNvPr id="3399" name="Google Shape;3399;p18"/>
          <p:cNvSpPr/>
          <p:nvPr/>
        </p:nvSpPr>
        <p:spPr>
          <a:xfrm flipH="1">
            <a:off x="-105600" y="3"/>
            <a:ext cx="9355200" cy="495900"/>
          </a:xfrm>
          <a:prstGeom prst="roundRect">
            <a:avLst>
              <a:gd fmla="val 4697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3" name="Shape 3403"/>
        <p:cNvGrpSpPr/>
        <p:nvPr/>
      </p:nvGrpSpPr>
      <p:grpSpPr>
        <a:xfrm>
          <a:off x="0" y="0"/>
          <a:ext cx="0" cy="0"/>
          <a:chOff x="0" y="0"/>
          <a:chExt cx="0" cy="0"/>
        </a:xfrm>
      </p:grpSpPr>
      <p:sp>
        <p:nvSpPr>
          <p:cNvPr id="3404" name="Google Shape;3404;p19"/>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05" name="Google Shape;3405;p19"/>
          <p:cNvSpPr txBox="1"/>
          <p:nvPr/>
        </p:nvSpPr>
        <p:spPr>
          <a:xfrm>
            <a:off x="134935" y="1059838"/>
            <a:ext cx="8589900" cy="939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Aim: </a:t>
            </a:r>
            <a:br>
              <a:rPr b="0" i="0" lang="en-US" sz="1400" u="none" cap="none" strike="noStrike">
                <a:solidFill>
                  <a:srgbClr val="FFFFFF"/>
                </a:solidFill>
                <a:latin typeface="Arial"/>
                <a:ea typeface="Arial"/>
                <a:cs typeface="Arial"/>
                <a:sym typeface="Arial"/>
              </a:rPr>
            </a:br>
            <a:r>
              <a:rPr b="0" i="0" lang="en-US" sz="1400" u="none" cap="none" strike="noStrike">
                <a:solidFill>
                  <a:srgbClr val="FFFFFF"/>
                </a:solidFill>
                <a:highlight>
                  <a:srgbClr val="212121"/>
                </a:highlight>
                <a:latin typeface="Arial"/>
                <a:ea typeface="Arial"/>
                <a:cs typeface="Arial"/>
                <a:sym typeface="Arial"/>
              </a:rPr>
              <a:t>The primary aim for email spam detection is to effectively identify and filter out unsolicited or unwanted emails, commonly known as spam, to protect users from malicious content, scams, phishing attempts, and other undesirable messages. This aim encompasses several specific</a:t>
            </a:r>
            <a:endParaRPr b="0" i="0" sz="1400" u="none" cap="none" strike="noStrike">
              <a:solidFill>
                <a:srgbClr val="FFFFFF"/>
              </a:solidFill>
              <a:latin typeface="Arial"/>
              <a:ea typeface="Arial"/>
              <a:cs typeface="Arial"/>
              <a:sym typeface="Arial"/>
            </a:endParaRPr>
          </a:p>
        </p:txBody>
      </p:sp>
      <p:sp>
        <p:nvSpPr>
          <p:cNvPr id="3406" name="Google Shape;3406;p19"/>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Aim and Objective</a:t>
            </a:r>
            <a:endParaRPr/>
          </a:p>
        </p:txBody>
      </p:sp>
      <p:pic>
        <p:nvPicPr>
          <p:cNvPr descr="Presentation with checklist with solid fill" id="3407" name="Google Shape;3407;p19"/>
          <p:cNvPicPr preferRelativeResize="0"/>
          <p:nvPr/>
        </p:nvPicPr>
        <p:blipFill rotWithShape="1">
          <a:blip r:embed="rId3">
            <a:alphaModFix/>
          </a:blip>
          <a:srcRect b="8879" l="7518" r="9864" t="10397"/>
          <a:stretch/>
        </p:blipFill>
        <p:spPr>
          <a:xfrm>
            <a:off x="2952483" y="2101743"/>
            <a:ext cx="2954867" cy="2887133"/>
          </a:xfrm>
          <a:prstGeom prst="rect">
            <a:avLst/>
          </a:prstGeom>
          <a:noFill/>
          <a:ln>
            <a:noFill/>
          </a:ln>
        </p:spPr>
      </p:pic>
      <p:sp>
        <p:nvSpPr>
          <p:cNvPr id="3408" name="Google Shape;3408;p19"/>
          <p:cNvSpPr/>
          <p:nvPr/>
        </p:nvSpPr>
        <p:spPr>
          <a:xfrm flipH="1">
            <a:off x="0" y="-42146"/>
            <a:ext cx="9144000" cy="4959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2" name="Shape 3412"/>
        <p:cNvGrpSpPr/>
        <p:nvPr/>
      </p:nvGrpSpPr>
      <p:grpSpPr>
        <a:xfrm>
          <a:off x="0" y="0"/>
          <a:ext cx="0" cy="0"/>
          <a:chOff x="0" y="0"/>
          <a:chExt cx="0" cy="0"/>
        </a:xfrm>
      </p:grpSpPr>
      <p:sp>
        <p:nvSpPr>
          <p:cNvPr id="3413" name="Google Shape;3413;p20"/>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14" name="Google Shape;3414;p20"/>
          <p:cNvSpPr txBox="1"/>
          <p:nvPr/>
        </p:nvSpPr>
        <p:spPr>
          <a:xfrm>
            <a:off x="493210" y="1148838"/>
            <a:ext cx="8650800" cy="3901800"/>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chemeClr val="dk1"/>
              </a:buClr>
              <a:buSzPts val="1400"/>
              <a:buFont typeface="Arial"/>
              <a:buAutoNum type="arabicPeriod"/>
            </a:pPr>
            <a:r>
              <a:rPr b="1" i="0" lang="en-US" sz="1400" u="none" cap="none" strike="noStrike">
                <a:solidFill>
                  <a:schemeClr val="dk1"/>
                </a:solidFill>
                <a:latin typeface="Arial"/>
                <a:ea typeface="Arial"/>
                <a:cs typeface="Arial"/>
                <a:sym typeface="Arial"/>
              </a:rPr>
              <a:t>Minimize Inbox Clutter</a:t>
            </a:r>
            <a:r>
              <a:rPr b="0" i="0" lang="en-US" sz="1400" u="none" cap="none" strike="noStrike">
                <a:solidFill>
                  <a:schemeClr val="dk1"/>
                </a:solidFill>
                <a:latin typeface="Arial"/>
                <a:ea typeface="Arial"/>
                <a:cs typeface="Arial"/>
                <a:sym typeface="Arial"/>
              </a:rPr>
              <a:t>: Ensure that users receive only relevant and desired emails in their inbox, reducing the clutter caused by spam messages.</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88900" lvl="0" marL="0" marR="0" rtl="0" algn="l">
              <a:lnSpc>
                <a:spcPct val="100000"/>
              </a:lnSpc>
              <a:spcBef>
                <a:spcPts val="0"/>
              </a:spcBef>
              <a:spcAft>
                <a:spcPts val="0"/>
              </a:spcAft>
              <a:buClr>
                <a:schemeClr val="dk1"/>
              </a:buClr>
              <a:buSzPts val="1400"/>
              <a:buFont typeface="Arial"/>
              <a:buAutoNum type="arabicPeriod"/>
            </a:pPr>
            <a:r>
              <a:rPr b="1" i="0" lang="en-US" sz="1400" u="none" cap="none" strike="noStrike">
                <a:solidFill>
                  <a:schemeClr val="dk1"/>
                </a:solidFill>
                <a:latin typeface="Arial"/>
                <a:ea typeface="Arial"/>
                <a:cs typeface="Arial"/>
                <a:sym typeface="Arial"/>
              </a:rPr>
              <a:t>Prevent Security Threats</a:t>
            </a:r>
            <a:r>
              <a:rPr b="0" i="0" lang="en-US" sz="1400" u="none" cap="none" strike="noStrike">
                <a:solidFill>
                  <a:schemeClr val="dk1"/>
                </a:solidFill>
                <a:latin typeface="Arial"/>
                <a:ea typeface="Arial"/>
                <a:cs typeface="Arial"/>
                <a:sym typeface="Arial"/>
              </a:rPr>
              <a:t>: Protect users from potential security threats posed by spam emails, such as malware, viruses, and phishing attempts aimed at stealing sensitive information.</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88900" lvl="0" marL="0" marR="0" rtl="0" algn="l">
              <a:lnSpc>
                <a:spcPct val="100000"/>
              </a:lnSpc>
              <a:spcBef>
                <a:spcPts val="0"/>
              </a:spcBef>
              <a:spcAft>
                <a:spcPts val="0"/>
              </a:spcAft>
              <a:buClr>
                <a:schemeClr val="dk1"/>
              </a:buClr>
              <a:buSzPts val="1400"/>
              <a:buFont typeface="Arial"/>
              <a:buAutoNum type="arabicPeriod"/>
            </a:pPr>
            <a:r>
              <a:rPr b="1" i="0" lang="en-US" sz="1400" u="none" cap="none" strike="noStrike">
                <a:solidFill>
                  <a:schemeClr val="dk1"/>
                </a:solidFill>
                <a:latin typeface="Arial"/>
                <a:ea typeface="Arial"/>
                <a:cs typeface="Arial"/>
                <a:sym typeface="Arial"/>
              </a:rPr>
              <a:t>Enhance User Experience</a:t>
            </a:r>
            <a:r>
              <a:rPr b="0" i="0" lang="en-US" sz="1400" u="none" cap="none" strike="noStrike">
                <a:solidFill>
                  <a:schemeClr val="dk1"/>
                </a:solidFill>
                <a:latin typeface="Arial"/>
                <a:ea typeface="Arial"/>
                <a:cs typeface="Arial"/>
                <a:sym typeface="Arial"/>
              </a:rPr>
              <a:t>: Improve the overall user experience by reducing the annoyance and inconvenience caused by spam emails, allowing users to focus on important messages.</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88900" lvl="0" marL="0" marR="0" rtl="0" algn="l">
              <a:lnSpc>
                <a:spcPct val="100000"/>
              </a:lnSpc>
              <a:spcBef>
                <a:spcPts val="0"/>
              </a:spcBef>
              <a:spcAft>
                <a:spcPts val="0"/>
              </a:spcAft>
              <a:buClr>
                <a:schemeClr val="dk1"/>
              </a:buClr>
              <a:buSzPts val="1400"/>
              <a:buFont typeface="Arial"/>
              <a:buAutoNum type="arabicPeriod"/>
            </a:pPr>
            <a:r>
              <a:rPr b="1" i="0" lang="en-US" sz="1400" u="none" cap="none" strike="noStrike">
                <a:solidFill>
                  <a:schemeClr val="dk1"/>
                </a:solidFill>
                <a:latin typeface="Arial"/>
                <a:ea typeface="Arial"/>
                <a:cs typeface="Arial"/>
                <a:sym typeface="Arial"/>
              </a:rPr>
              <a:t>Maintain Email System Integrity</a:t>
            </a:r>
            <a:r>
              <a:rPr b="0" i="0" lang="en-US" sz="1400" u="none" cap="none" strike="noStrike">
                <a:solidFill>
                  <a:schemeClr val="dk1"/>
                </a:solidFill>
                <a:latin typeface="Arial"/>
                <a:ea typeface="Arial"/>
                <a:cs typeface="Arial"/>
                <a:sym typeface="Arial"/>
              </a:rPr>
              <a:t>: Preserve the integrity of the email system by preventing it from being overwhelmed by spam, which can degrade performance and consume valuable resources.</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chemeClr val="dk1"/>
                </a:solidFill>
                <a:latin typeface="Arial"/>
                <a:ea typeface="Arial"/>
                <a:cs typeface="Arial"/>
                <a:sym typeface="Arial"/>
              </a:rPr>
              <a:t>Protect Brand Reputation</a:t>
            </a:r>
            <a:r>
              <a:rPr b="0" i="0" lang="en-US" sz="1400" u="none" cap="none" strike="noStrike">
                <a:solidFill>
                  <a:schemeClr val="dk1"/>
                </a:solidFill>
                <a:latin typeface="Arial"/>
                <a:ea typeface="Arial"/>
                <a:cs typeface="Arial"/>
                <a:sym typeface="Arial"/>
              </a:rPr>
              <a:t>: Safeguard the reputation of email service providers, businesses, and individuals by preventing spam emails from tarnishing their brand image or credibility</a:t>
            </a:r>
            <a:r>
              <a:rPr b="0" i="0" lang="en-US" sz="1400" u="none" cap="none" strike="noStrike">
                <a:solidFill>
                  <a:srgbClr val="ECECEC"/>
                </a:solidFill>
                <a:highlight>
                  <a:srgbClr val="FFFFFF"/>
                </a:highlight>
                <a:latin typeface="Arial"/>
                <a:ea typeface="Arial"/>
                <a:cs typeface="Arial"/>
                <a:sym typeface="Arial"/>
              </a:rPr>
              <a:t>.</a:t>
            </a:r>
            <a:endParaRPr>
              <a:highlight>
                <a:srgbClr val="FFFFFF"/>
              </a:high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CECEC"/>
              </a:solidFill>
              <a:latin typeface="Arial"/>
              <a:ea typeface="Arial"/>
              <a:cs typeface="Arial"/>
              <a:sym typeface="Arial"/>
            </a:endParaRPr>
          </a:p>
        </p:txBody>
      </p:sp>
      <p:sp>
        <p:nvSpPr>
          <p:cNvPr id="3415" name="Google Shape;3415;p20"/>
          <p:cNvSpPr txBox="1"/>
          <p:nvPr/>
        </p:nvSpPr>
        <p:spPr>
          <a:xfrm>
            <a:off x="134935" y="574406"/>
            <a:ext cx="44370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Objectives</a:t>
            </a:r>
            <a:endParaRPr/>
          </a:p>
        </p:txBody>
      </p:sp>
      <p:sp>
        <p:nvSpPr>
          <p:cNvPr id="3416" name="Google Shape;3416;p20"/>
          <p:cNvSpPr/>
          <p:nvPr/>
        </p:nvSpPr>
        <p:spPr>
          <a:xfrm>
            <a:off x="0" y="0"/>
            <a:ext cx="9144000" cy="4854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1" name="Shape 3421"/>
        <p:cNvGrpSpPr/>
        <p:nvPr/>
      </p:nvGrpSpPr>
      <p:grpSpPr>
        <a:xfrm>
          <a:off x="0" y="0"/>
          <a:ext cx="0" cy="0"/>
          <a:chOff x="0" y="0"/>
          <a:chExt cx="0" cy="0"/>
        </a:xfrm>
      </p:grpSpPr>
      <p:sp>
        <p:nvSpPr>
          <p:cNvPr id="3422" name="Google Shape;3422;p21"/>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Proposed Solution</a:t>
            </a:r>
            <a:endParaRPr/>
          </a:p>
        </p:txBody>
      </p:sp>
      <p:sp>
        <p:nvSpPr>
          <p:cNvPr id="3423" name="Google Shape;3423;p21"/>
          <p:cNvSpPr txBox="1"/>
          <p:nvPr/>
        </p:nvSpPr>
        <p:spPr>
          <a:xfrm>
            <a:off x="185737" y="1061211"/>
            <a:ext cx="4386300" cy="373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None/>
            </a:pPr>
            <a:r>
              <a:rPr b="0" i="0" lang="en-US" sz="1400" u="none" cap="none" strike="noStrike">
                <a:solidFill>
                  <a:srgbClr val="000000"/>
                </a:solidFill>
                <a:latin typeface="Arial"/>
                <a:ea typeface="Arial"/>
                <a:cs typeface="Arial"/>
                <a:sym typeface="Arial"/>
              </a:rPr>
              <a:t>In this system, to solve the problem of spam, the spam classification system is created to identify spam and nonspam. Since spammers may send spam messages many times, it is difficult to identify it every time manually .So we will be using some of the strategies in our proposed system to detect the spam. The proposed solution not only identifies the spam word but also identifies the IP address of the system through which the spam message is sent so that next time when the spam message is sent from the same system our proposed system directly identifies it as blacklisted based on the IP address. In the proposed model ,the web application is done using dot net and spam detection is done using machine learning .The web application consists of following modules</a:t>
            </a:r>
            <a:endParaRPr/>
          </a:p>
        </p:txBody>
      </p:sp>
      <p:grpSp>
        <p:nvGrpSpPr>
          <p:cNvPr id="3424" name="Google Shape;3424;p21"/>
          <p:cNvGrpSpPr/>
          <p:nvPr/>
        </p:nvGrpSpPr>
        <p:grpSpPr>
          <a:xfrm>
            <a:off x="4857562" y="1047765"/>
            <a:ext cx="3830120" cy="2564487"/>
            <a:chOff x="5586259" y="1047750"/>
            <a:chExt cx="3422806" cy="2277722"/>
          </a:xfrm>
        </p:grpSpPr>
        <p:pic>
          <p:nvPicPr>
            <p:cNvPr descr="How to Write the Perfect Web Design Proposal - Bidsketch" id="3425" name="Google Shape;3425;p21"/>
            <p:cNvPicPr preferRelativeResize="0"/>
            <p:nvPr/>
          </p:nvPicPr>
          <p:blipFill rotWithShape="1">
            <a:blip r:embed="rId3">
              <a:alphaModFix/>
            </a:blip>
            <a:srcRect b="0" l="0" r="0" t="0"/>
            <a:stretch/>
          </p:blipFill>
          <p:spPr>
            <a:xfrm>
              <a:off x="5586259" y="1047750"/>
              <a:ext cx="3422805" cy="2277722"/>
            </a:xfrm>
            <a:prstGeom prst="rect">
              <a:avLst/>
            </a:prstGeom>
            <a:noFill/>
            <a:ln>
              <a:noFill/>
            </a:ln>
          </p:spPr>
        </p:pic>
        <p:cxnSp>
          <p:nvCxnSpPr>
            <p:cNvPr id="3426" name="Google Shape;3426;p21"/>
            <p:cNvCxnSpPr/>
            <p:nvPr/>
          </p:nvCxnSpPr>
          <p:spPr>
            <a:xfrm>
              <a:off x="5586259" y="1310640"/>
              <a:ext cx="0" cy="1767900"/>
            </a:xfrm>
            <a:prstGeom prst="straightConnector1">
              <a:avLst/>
            </a:prstGeom>
            <a:noFill/>
            <a:ln cap="flat" cmpd="sng" w="9525">
              <a:solidFill>
                <a:srgbClr val="FDA739"/>
              </a:solidFill>
              <a:prstDash val="solid"/>
              <a:round/>
              <a:headEnd len="sm" w="sm" type="none"/>
              <a:tailEnd len="sm" w="sm" type="none"/>
            </a:ln>
          </p:spPr>
        </p:cxnSp>
        <p:cxnSp>
          <p:nvCxnSpPr>
            <p:cNvPr id="3427" name="Google Shape;3427;p21"/>
            <p:cNvCxnSpPr/>
            <p:nvPr/>
          </p:nvCxnSpPr>
          <p:spPr>
            <a:xfrm>
              <a:off x="9009065" y="1310640"/>
              <a:ext cx="0" cy="1767900"/>
            </a:xfrm>
            <a:prstGeom prst="straightConnector1">
              <a:avLst/>
            </a:prstGeom>
            <a:noFill/>
            <a:ln cap="flat" cmpd="sng" w="9525">
              <a:solidFill>
                <a:srgbClr val="FDA739"/>
              </a:solidFill>
              <a:prstDash val="solid"/>
              <a:round/>
              <a:headEnd len="sm" w="sm" type="none"/>
              <a:tailEnd len="sm" w="sm" type="none"/>
            </a:ln>
          </p:spPr>
        </p:cxnSp>
      </p:grpSp>
      <p:sp>
        <p:nvSpPr>
          <p:cNvPr id="3428" name="Google Shape;3428;p21"/>
          <p:cNvSpPr/>
          <p:nvPr/>
        </p:nvSpPr>
        <p:spPr>
          <a:xfrm>
            <a:off x="0" y="0"/>
            <a:ext cx="9144000" cy="5730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3" name="Shape 3433"/>
        <p:cNvGrpSpPr/>
        <p:nvPr/>
      </p:nvGrpSpPr>
      <p:grpSpPr>
        <a:xfrm>
          <a:off x="0" y="0"/>
          <a:ext cx="0" cy="0"/>
          <a:chOff x="0" y="0"/>
          <a:chExt cx="0" cy="0"/>
        </a:xfrm>
      </p:grpSpPr>
      <p:sp>
        <p:nvSpPr>
          <p:cNvPr id="3434" name="Google Shape;3434;p22"/>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System Deployment Approach</a:t>
            </a:r>
            <a:endParaRPr/>
          </a:p>
        </p:txBody>
      </p:sp>
      <p:pic>
        <p:nvPicPr>
          <p:cNvPr id="3435" name="Google Shape;3435;p22"/>
          <p:cNvPicPr preferRelativeResize="0"/>
          <p:nvPr/>
        </p:nvPicPr>
        <p:blipFill rotWithShape="1">
          <a:blip r:embed="rId3">
            <a:alphaModFix/>
          </a:blip>
          <a:srcRect b="0" l="0" r="0" t="0"/>
          <a:stretch/>
        </p:blipFill>
        <p:spPr>
          <a:xfrm>
            <a:off x="123208" y="958074"/>
            <a:ext cx="8891091" cy="3879815"/>
          </a:xfrm>
          <a:prstGeom prst="rect">
            <a:avLst/>
          </a:prstGeom>
          <a:noFill/>
          <a:ln>
            <a:noFill/>
          </a:ln>
        </p:spPr>
      </p:pic>
      <p:sp>
        <p:nvSpPr>
          <p:cNvPr id="3436" name="Google Shape;3436;p22"/>
          <p:cNvSpPr/>
          <p:nvPr/>
        </p:nvSpPr>
        <p:spPr>
          <a:xfrm>
            <a:off x="0" y="0"/>
            <a:ext cx="9144000" cy="5730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